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847" r:id="rId2"/>
    <p:sldId id="867" r:id="rId3"/>
    <p:sldId id="902" r:id="rId4"/>
    <p:sldId id="899" r:id="rId5"/>
    <p:sldId id="900" r:id="rId6"/>
    <p:sldId id="906" r:id="rId7"/>
    <p:sldId id="951" r:id="rId8"/>
    <p:sldId id="952" r:id="rId9"/>
    <p:sldId id="953" r:id="rId10"/>
    <p:sldId id="903" r:id="rId11"/>
    <p:sldId id="966" r:id="rId12"/>
    <p:sldId id="876" r:id="rId13"/>
    <p:sldId id="884" r:id="rId14"/>
    <p:sldId id="935" r:id="rId15"/>
    <p:sldId id="916" r:id="rId16"/>
    <p:sldId id="937" r:id="rId17"/>
    <p:sldId id="877" r:id="rId18"/>
    <p:sldId id="919" r:id="rId19"/>
    <p:sldId id="936" r:id="rId20"/>
    <p:sldId id="920" r:id="rId21"/>
    <p:sldId id="938" r:id="rId22"/>
    <p:sldId id="931" r:id="rId23"/>
    <p:sldId id="932" r:id="rId24"/>
    <p:sldId id="967" r:id="rId25"/>
    <p:sldId id="891" r:id="rId26"/>
    <p:sldId id="907" r:id="rId27"/>
    <p:sldId id="915" r:id="rId28"/>
    <p:sldId id="908" r:id="rId29"/>
    <p:sldId id="910" r:id="rId30"/>
    <p:sldId id="911" r:id="rId31"/>
    <p:sldId id="964" r:id="rId32"/>
    <p:sldId id="904" r:id="rId33"/>
    <p:sldId id="968" r:id="rId34"/>
    <p:sldId id="958" r:id="rId35"/>
    <p:sldId id="971" r:id="rId36"/>
    <p:sldId id="923" r:id="rId37"/>
    <p:sldId id="961" r:id="rId38"/>
    <p:sldId id="969" r:id="rId39"/>
    <p:sldId id="942" r:id="rId40"/>
    <p:sldId id="943" r:id="rId41"/>
    <p:sldId id="972" r:id="rId42"/>
    <p:sldId id="90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40"/>
    <a:srgbClr val="EBF3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93" autoAdjust="0"/>
    <p:restoredTop sz="69067" autoAdjust="0"/>
  </p:normalViewPr>
  <p:slideViewPr>
    <p:cSldViewPr snapToGrid="0" snapToObjects="1">
      <p:cViewPr varScale="1">
        <p:scale>
          <a:sx n="124" d="100"/>
          <a:sy n="124" d="100"/>
        </p:scale>
        <p:origin x="8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Users\tidesun\Library\Containers\com.tencent.xinWeChat\Data\Library\Application%20Support\com.tencent.xinWeChat\2.0b4.0.9\b19ab841637b15ee3cc9b554e630e610\Message\MessageTemp\ea756c87b824eac75a26909e7ef9116b\File\20211014_LRGASP_submissions_Challenge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tidesun\Library\Containers\com.tencent.xinWeChat\Data\Library\Application%20Support\com.tencent.xinWeChat\2.0b4.0.9\b19ab841637b15ee3cc9b554e630e610\Message\MessageTemp\ea756c87b824eac75a26909e7ef9116b\File\20211014_LRGASP_submissions_Challenge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39338401665329"/>
          <c:y val="4.2138381638465422E-2"/>
          <c:w val="0.83951707331281489"/>
          <c:h val="0.66330105545317619"/>
        </c:manualLayout>
      </c:layout>
      <c:barChart>
        <c:barDir val="col"/>
        <c:grouping val="stacked"/>
        <c:varyColors val="0"/>
        <c:ser>
          <c:idx val="0"/>
          <c:order val="0"/>
          <c:tx>
            <c:strRef>
              <c:f>Sheet1!$B$1</c:f>
              <c:strCache>
                <c:ptCount val="1"/>
                <c:pt idx="0">
                  <c:v>ONT</c:v>
                </c:pt>
              </c:strCache>
            </c:strRef>
          </c:tx>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DF22-1946-A379-455C46E29E3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Bambu</c:v>
                </c:pt>
                <c:pt idx="1">
                  <c:v>IsoQuant</c:v>
                </c:pt>
                <c:pt idx="2">
                  <c:v>FLAIR</c:v>
                </c:pt>
                <c:pt idx="3">
                  <c:v>Talon/LAPA</c:v>
                </c:pt>
                <c:pt idx="4">
                  <c:v>IsoTools</c:v>
                </c:pt>
                <c:pt idx="5">
                  <c:v>FLAMES</c:v>
                </c:pt>
                <c:pt idx="6">
                  <c:v>NanoSim</c:v>
                </c:pt>
              </c:strCache>
            </c:strRef>
          </c:cat>
          <c:val>
            <c:numRef>
              <c:f>Sheet1!$B$2:$B$8</c:f>
              <c:numCache>
                <c:formatCode>General</c:formatCode>
                <c:ptCount val="7"/>
                <c:pt idx="0">
                  <c:v>16</c:v>
                </c:pt>
                <c:pt idx="1">
                  <c:v>18</c:v>
                </c:pt>
                <c:pt idx="2">
                  <c:v>10</c:v>
                </c:pt>
                <c:pt idx="3">
                  <c:v>18</c:v>
                </c:pt>
                <c:pt idx="4">
                  <c:v>0</c:v>
                </c:pt>
                <c:pt idx="5">
                  <c:v>14</c:v>
                </c:pt>
                <c:pt idx="6">
                  <c:v>7</c:v>
                </c:pt>
              </c:numCache>
            </c:numRef>
          </c:val>
          <c:extLst>
            <c:ext xmlns:c16="http://schemas.microsoft.com/office/drawing/2014/chart" uri="{C3380CC4-5D6E-409C-BE32-E72D297353CC}">
              <c16:uniqueId val="{00000001-DF22-1946-A379-455C46E29E33}"/>
            </c:ext>
          </c:extLst>
        </c:ser>
        <c:ser>
          <c:idx val="1"/>
          <c:order val="1"/>
          <c:tx>
            <c:strRef>
              <c:f>Sheet1!$C$1</c:f>
              <c:strCache>
                <c:ptCount val="1"/>
                <c:pt idx="0">
                  <c:v>PacBio</c:v>
                </c:pt>
              </c:strCache>
            </c:strRef>
          </c:tx>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2-DF22-1946-A379-455C46E29E3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Bambu</c:v>
                </c:pt>
                <c:pt idx="1">
                  <c:v>IsoQuant</c:v>
                </c:pt>
                <c:pt idx="2">
                  <c:v>FLAIR</c:v>
                </c:pt>
                <c:pt idx="3">
                  <c:v>Talon/LAPA</c:v>
                </c:pt>
                <c:pt idx="4">
                  <c:v>IsoTools</c:v>
                </c:pt>
                <c:pt idx="5">
                  <c:v>FLAMES</c:v>
                </c:pt>
                <c:pt idx="6">
                  <c:v>NanoSim</c:v>
                </c:pt>
              </c:strCache>
            </c:strRef>
          </c:cat>
          <c:val>
            <c:numRef>
              <c:f>Sheet1!$C$2:$C$8</c:f>
              <c:numCache>
                <c:formatCode>General</c:formatCode>
                <c:ptCount val="7"/>
                <c:pt idx="0">
                  <c:v>8</c:v>
                </c:pt>
                <c:pt idx="1">
                  <c:v>10</c:v>
                </c:pt>
                <c:pt idx="2">
                  <c:v>6</c:v>
                </c:pt>
                <c:pt idx="3">
                  <c:v>10</c:v>
                </c:pt>
                <c:pt idx="4">
                  <c:v>6</c:v>
                </c:pt>
                <c:pt idx="5">
                  <c:v>4</c:v>
                </c:pt>
                <c:pt idx="6">
                  <c:v>0</c:v>
                </c:pt>
              </c:numCache>
            </c:numRef>
          </c:val>
          <c:extLst>
            <c:ext xmlns:c16="http://schemas.microsoft.com/office/drawing/2014/chart" uri="{C3380CC4-5D6E-409C-BE32-E72D297353CC}">
              <c16:uniqueId val="{00000003-DF22-1946-A379-455C46E29E33}"/>
            </c:ext>
          </c:extLst>
        </c:ser>
        <c:dLbls>
          <c:showLegendKey val="0"/>
          <c:showVal val="0"/>
          <c:showCatName val="0"/>
          <c:showSerName val="0"/>
          <c:showPercent val="0"/>
          <c:showBubbleSize val="0"/>
        </c:dLbls>
        <c:gapWidth val="81"/>
        <c:overlap val="100"/>
        <c:axId val="358215040"/>
        <c:axId val="358622336"/>
      </c:barChart>
      <c:catAx>
        <c:axId val="358215040"/>
        <c:scaling>
          <c:orientation val="minMax"/>
        </c:scaling>
        <c:delete val="0"/>
        <c:axPos val="b"/>
        <c:numFmt formatCode="General" sourceLinked="0"/>
        <c:majorTickMark val="out"/>
        <c:minorTickMark val="none"/>
        <c:tickLblPos val="nextTo"/>
        <c:spPr>
          <a:ln w="19050"/>
        </c:spPr>
        <c:crossAx val="358622336"/>
        <c:crosses val="autoZero"/>
        <c:auto val="1"/>
        <c:lblAlgn val="ctr"/>
        <c:lblOffset val="100"/>
        <c:noMultiLvlLbl val="0"/>
      </c:catAx>
      <c:valAx>
        <c:axId val="358622336"/>
        <c:scaling>
          <c:orientation val="minMax"/>
        </c:scaling>
        <c:delete val="0"/>
        <c:axPos val="l"/>
        <c:majorGridlines>
          <c:spPr>
            <a:ln>
              <a:solidFill>
                <a:schemeClr val="bg1"/>
              </a:solidFill>
            </a:ln>
          </c:spPr>
        </c:majorGridlines>
        <c:title>
          <c:tx>
            <c:rich>
              <a:bodyPr rot="-5400000" vert="horz"/>
              <a:lstStyle/>
              <a:p>
                <a:pPr>
                  <a:defRPr b="0"/>
                </a:pPr>
                <a:r>
                  <a:rPr lang="en-US" b="0"/>
                  <a:t>Number of submitted dataset</a:t>
                </a:r>
                <a:endParaRPr lang="zh-CN" b="0"/>
              </a:p>
            </c:rich>
          </c:tx>
          <c:layout>
            <c:manualLayout>
              <c:xMode val="edge"/>
              <c:yMode val="edge"/>
              <c:x val="1.972870848040548E-2"/>
              <c:y val="4.5213603618696668E-2"/>
            </c:manualLayout>
          </c:layout>
          <c:overlay val="0"/>
        </c:title>
        <c:numFmt formatCode="General" sourceLinked="1"/>
        <c:majorTickMark val="out"/>
        <c:minorTickMark val="none"/>
        <c:tickLblPos val="nextTo"/>
        <c:spPr>
          <a:ln w="19050"/>
        </c:spPr>
        <c:crossAx val="358215040"/>
        <c:crosses val="autoZero"/>
        <c:crossBetween val="between"/>
        <c:majorUnit val="10"/>
      </c:valAx>
    </c:plotArea>
    <c:legend>
      <c:legendPos val="r"/>
      <c:layout>
        <c:manualLayout>
          <c:xMode val="edge"/>
          <c:yMode val="edge"/>
          <c:x val="0.79799823513440205"/>
          <c:y val="2.2230189311442453E-2"/>
          <c:w val="0.16118992669019822"/>
          <c:h val="0.16405025967498738"/>
        </c:manualLayout>
      </c:layout>
      <c:overlay val="0"/>
    </c:legend>
    <c:plotVisOnly val="1"/>
    <c:dispBlanksAs val="gap"/>
    <c:showDLblsOverMax val="0"/>
  </c:chart>
  <c:spPr>
    <a:ln>
      <a:no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17147856517934"/>
          <c:y val="5.5104257801108253E-2"/>
          <c:w val="0.82973381452318595"/>
          <c:h val="0.63368365412656813"/>
        </c:manualLayout>
      </c:layout>
      <c:barChart>
        <c:barDir val="col"/>
        <c:grouping val="stacked"/>
        <c:varyColors val="0"/>
        <c:ser>
          <c:idx val="0"/>
          <c:order val="0"/>
          <c:tx>
            <c:strRef>
              <c:f>Sheet1!$B$11</c:f>
              <c:strCache>
                <c:ptCount val="1"/>
                <c:pt idx="0">
                  <c:v>cDNA</c:v>
                </c:pt>
              </c:strCache>
            </c:strRef>
          </c:tx>
          <c:spPr>
            <a:solidFill>
              <a:schemeClr val="accent5">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Sheet1!$A$12:$A$18</c:f>
              <c:strCache>
                <c:ptCount val="7"/>
                <c:pt idx="0">
                  <c:v>Bambu</c:v>
                </c:pt>
                <c:pt idx="1">
                  <c:v>IsoQuant</c:v>
                </c:pt>
                <c:pt idx="2">
                  <c:v>FLAIR</c:v>
                </c:pt>
                <c:pt idx="3">
                  <c:v>Talon/LAPA</c:v>
                </c:pt>
                <c:pt idx="4">
                  <c:v>IsoTools</c:v>
                </c:pt>
                <c:pt idx="5">
                  <c:v>FLAMES</c:v>
                </c:pt>
                <c:pt idx="6">
                  <c:v>NanoSim</c:v>
                </c:pt>
              </c:strCache>
            </c:strRef>
          </c:cat>
          <c:val>
            <c:numRef>
              <c:f>Sheet1!$B$12:$B$18</c:f>
              <c:numCache>
                <c:formatCode>General</c:formatCode>
                <c:ptCount val="7"/>
                <c:pt idx="0">
                  <c:v>8</c:v>
                </c:pt>
                <c:pt idx="1">
                  <c:v>11</c:v>
                </c:pt>
                <c:pt idx="2">
                  <c:v>11</c:v>
                </c:pt>
                <c:pt idx="3">
                  <c:v>11</c:v>
                </c:pt>
                <c:pt idx="4">
                  <c:v>6</c:v>
                </c:pt>
                <c:pt idx="5">
                  <c:v>5</c:v>
                </c:pt>
                <c:pt idx="6">
                  <c:v>2</c:v>
                </c:pt>
              </c:numCache>
            </c:numRef>
          </c:val>
          <c:extLst>
            <c:ext xmlns:c16="http://schemas.microsoft.com/office/drawing/2014/chart" uri="{C3380CC4-5D6E-409C-BE32-E72D297353CC}">
              <c16:uniqueId val="{00000000-A556-1E45-B83F-07AC807561BC}"/>
            </c:ext>
          </c:extLst>
        </c:ser>
        <c:ser>
          <c:idx val="1"/>
          <c:order val="1"/>
          <c:tx>
            <c:strRef>
              <c:f>Sheet1!$C$11</c:f>
              <c:strCache>
                <c:ptCount val="1"/>
                <c:pt idx="0">
                  <c:v>dRNA</c:v>
                </c:pt>
              </c:strCache>
            </c:strRef>
          </c:tx>
          <c:spPr>
            <a:solidFill>
              <a:srgbClr val="F79646">
                <a:lumMod val="50000"/>
                <a:alpha val="76000"/>
              </a:srgbClr>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1-A556-1E45-B83F-07AC807561B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Sheet1!$A$12:$A$18</c:f>
              <c:strCache>
                <c:ptCount val="7"/>
                <c:pt idx="0">
                  <c:v>Bambu</c:v>
                </c:pt>
                <c:pt idx="1">
                  <c:v>IsoQuant</c:v>
                </c:pt>
                <c:pt idx="2">
                  <c:v>FLAIR</c:v>
                </c:pt>
                <c:pt idx="3">
                  <c:v>Talon/LAPA</c:v>
                </c:pt>
                <c:pt idx="4">
                  <c:v>IsoTools</c:v>
                </c:pt>
                <c:pt idx="5">
                  <c:v>FLAMES</c:v>
                </c:pt>
                <c:pt idx="6">
                  <c:v>NanoSim</c:v>
                </c:pt>
              </c:strCache>
            </c:strRef>
          </c:cat>
          <c:val>
            <c:numRef>
              <c:f>Sheet1!$C$12:$C$18</c:f>
              <c:numCache>
                <c:formatCode>General</c:formatCode>
                <c:ptCount val="7"/>
                <c:pt idx="0">
                  <c:v>4</c:v>
                </c:pt>
                <c:pt idx="1">
                  <c:v>5</c:v>
                </c:pt>
                <c:pt idx="2">
                  <c:v>5</c:v>
                </c:pt>
                <c:pt idx="3">
                  <c:v>5</c:v>
                </c:pt>
                <c:pt idx="4">
                  <c:v>0</c:v>
                </c:pt>
                <c:pt idx="5">
                  <c:v>5</c:v>
                </c:pt>
                <c:pt idx="6">
                  <c:v>5</c:v>
                </c:pt>
              </c:numCache>
            </c:numRef>
          </c:val>
          <c:extLst>
            <c:ext xmlns:c16="http://schemas.microsoft.com/office/drawing/2014/chart" uri="{C3380CC4-5D6E-409C-BE32-E72D297353CC}">
              <c16:uniqueId val="{00000002-A556-1E45-B83F-07AC807561BC}"/>
            </c:ext>
          </c:extLst>
        </c:ser>
        <c:ser>
          <c:idx val="2"/>
          <c:order val="2"/>
          <c:tx>
            <c:strRef>
              <c:f>Sheet1!$D$11</c:f>
              <c:strCache>
                <c:ptCount val="1"/>
                <c:pt idx="0">
                  <c:v>R2C2</c:v>
                </c:pt>
              </c:strCache>
            </c:strRef>
          </c:tx>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3-A556-1E45-B83F-07AC807561BC}"/>
                </c:ext>
              </c:extLst>
            </c:dLbl>
            <c:dLbl>
              <c:idx val="4"/>
              <c:delete val="1"/>
              <c:extLst>
                <c:ext xmlns:c15="http://schemas.microsoft.com/office/drawing/2012/chart" uri="{CE6537A1-D6FC-4f65-9D91-7224C49458BB}"/>
                <c:ext xmlns:c16="http://schemas.microsoft.com/office/drawing/2014/chart" uri="{C3380CC4-5D6E-409C-BE32-E72D297353CC}">
                  <c16:uniqueId val="{00000004-A556-1E45-B83F-07AC807561BC}"/>
                </c:ext>
              </c:extLst>
            </c:dLbl>
            <c:dLbl>
              <c:idx val="5"/>
              <c:delete val="1"/>
              <c:extLst>
                <c:ext xmlns:c15="http://schemas.microsoft.com/office/drawing/2012/chart" uri="{CE6537A1-D6FC-4f65-9D91-7224C49458BB}"/>
                <c:ext xmlns:c16="http://schemas.microsoft.com/office/drawing/2014/chart" uri="{C3380CC4-5D6E-409C-BE32-E72D297353CC}">
                  <c16:uniqueId val="{00000005-A556-1E45-B83F-07AC807561BC}"/>
                </c:ext>
              </c:extLst>
            </c:dLbl>
            <c:dLbl>
              <c:idx val="6"/>
              <c:delete val="1"/>
              <c:extLst>
                <c:ext xmlns:c15="http://schemas.microsoft.com/office/drawing/2012/chart" uri="{CE6537A1-D6FC-4f65-9D91-7224C49458BB}"/>
                <c:ext xmlns:c16="http://schemas.microsoft.com/office/drawing/2014/chart" uri="{C3380CC4-5D6E-409C-BE32-E72D297353CC}">
                  <c16:uniqueId val="{00000006-A556-1E45-B83F-07AC807561B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Sheet1!$A$12:$A$18</c:f>
              <c:strCache>
                <c:ptCount val="7"/>
                <c:pt idx="0">
                  <c:v>Bambu</c:v>
                </c:pt>
                <c:pt idx="1">
                  <c:v>IsoQuant</c:v>
                </c:pt>
                <c:pt idx="2">
                  <c:v>FLAIR</c:v>
                </c:pt>
                <c:pt idx="3">
                  <c:v>Talon/LAPA</c:v>
                </c:pt>
                <c:pt idx="4">
                  <c:v>IsoTools</c:v>
                </c:pt>
                <c:pt idx="5">
                  <c:v>FLAMES</c:v>
                </c:pt>
                <c:pt idx="6">
                  <c:v>NanoSim</c:v>
                </c:pt>
              </c:strCache>
            </c:strRef>
          </c:cat>
          <c:val>
            <c:numRef>
              <c:f>Sheet1!$D$12:$D$18</c:f>
              <c:numCache>
                <c:formatCode>General</c:formatCode>
                <c:ptCount val="7"/>
                <c:pt idx="0">
                  <c:v>4</c:v>
                </c:pt>
                <c:pt idx="1">
                  <c:v>4</c:v>
                </c:pt>
                <c:pt idx="2">
                  <c:v>0</c:v>
                </c:pt>
                <c:pt idx="3">
                  <c:v>4</c:v>
                </c:pt>
                <c:pt idx="4">
                  <c:v>0</c:v>
                </c:pt>
                <c:pt idx="5">
                  <c:v>0</c:v>
                </c:pt>
                <c:pt idx="6">
                  <c:v>0</c:v>
                </c:pt>
              </c:numCache>
            </c:numRef>
          </c:val>
          <c:extLst>
            <c:ext xmlns:c16="http://schemas.microsoft.com/office/drawing/2014/chart" uri="{C3380CC4-5D6E-409C-BE32-E72D297353CC}">
              <c16:uniqueId val="{00000007-A556-1E45-B83F-07AC807561BC}"/>
            </c:ext>
          </c:extLst>
        </c:ser>
        <c:ser>
          <c:idx val="3"/>
          <c:order val="3"/>
          <c:tx>
            <c:strRef>
              <c:f>Sheet1!$E$11</c:f>
              <c:strCache>
                <c:ptCount val="1"/>
                <c:pt idx="0">
                  <c:v>CapTrap</c:v>
                </c:pt>
              </c:strCache>
            </c:strRef>
          </c:tx>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8-A556-1E45-B83F-07AC807561BC}"/>
                </c:ext>
              </c:extLst>
            </c:dLbl>
            <c:dLbl>
              <c:idx val="4"/>
              <c:delete val="1"/>
              <c:extLst>
                <c:ext xmlns:c15="http://schemas.microsoft.com/office/drawing/2012/chart" uri="{CE6537A1-D6FC-4f65-9D91-7224C49458BB}"/>
                <c:ext xmlns:c16="http://schemas.microsoft.com/office/drawing/2014/chart" uri="{C3380CC4-5D6E-409C-BE32-E72D297353CC}">
                  <c16:uniqueId val="{00000009-A556-1E45-B83F-07AC807561BC}"/>
                </c:ext>
              </c:extLst>
            </c:dLbl>
            <c:dLbl>
              <c:idx val="6"/>
              <c:delete val="1"/>
              <c:extLst>
                <c:ext xmlns:c15="http://schemas.microsoft.com/office/drawing/2012/chart" uri="{CE6537A1-D6FC-4f65-9D91-7224C49458BB}"/>
                <c:ext xmlns:c16="http://schemas.microsoft.com/office/drawing/2014/chart" uri="{C3380CC4-5D6E-409C-BE32-E72D297353CC}">
                  <c16:uniqueId val="{0000000A-A556-1E45-B83F-07AC807561B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Sheet1!$A$12:$A$18</c:f>
              <c:strCache>
                <c:ptCount val="7"/>
                <c:pt idx="0">
                  <c:v>Bambu</c:v>
                </c:pt>
                <c:pt idx="1">
                  <c:v>IsoQuant</c:v>
                </c:pt>
                <c:pt idx="2">
                  <c:v>FLAIR</c:v>
                </c:pt>
                <c:pt idx="3">
                  <c:v>Talon/LAPA</c:v>
                </c:pt>
                <c:pt idx="4">
                  <c:v>IsoTools</c:v>
                </c:pt>
                <c:pt idx="5">
                  <c:v>FLAMES</c:v>
                </c:pt>
                <c:pt idx="6">
                  <c:v>NanoSim</c:v>
                </c:pt>
              </c:strCache>
            </c:strRef>
          </c:cat>
          <c:val>
            <c:numRef>
              <c:f>Sheet1!$E$12:$E$18</c:f>
              <c:numCache>
                <c:formatCode>General</c:formatCode>
                <c:ptCount val="7"/>
                <c:pt idx="0">
                  <c:v>8</c:v>
                </c:pt>
                <c:pt idx="1">
                  <c:v>8</c:v>
                </c:pt>
                <c:pt idx="2">
                  <c:v>0</c:v>
                </c:pt>
                <c:pt idx="3">
                  <c:v>8</c:v>
                </c:pt>
                <c:pt idx="4">
                  <c:v>0</c:v>
                </c:pt>
                <c:pt idx="5">
                  <c:v>8</c:v>
                </c:pt>
                <c:pt idx="6">
                  <c:v>0</c:v>
                </c:pt>
              </c:numCache>
            </c:numRef>
          </c:val>
          <c:extLst>
            <c:ext xmlns:c16="http://schemas.microsoft.com/office/drawing/2014/chart" uri="{C3380CC4-5D6E-409C-BE32-E72D297353CC}">
              <c16:uniqueId val="{0000000B-A556-1E45-B83F-07AC807561BC}"/>
            </c:ext>
          </c:extLst>
        </c:ser>
        <c:dLbls>
          <c:showLegendKey val="0"/>
          <c:showVal val="0"/>
          <c:showCatName val="0"/>
          <c:showSerName val="0"/>
          <c:showPercent val="0"/>
          <c:showBubbleSize val="0"/>
        </c:dLbls>
        <c:gapWidth val="81"/>
        <c:overlap val="100"/>
        <c:axId val="358958592"/>
        <c:axId val="358960128"/>
      </c:barChart>
      <c:catAx>
        <c:axId val="358958592"/>
        <c:scaling>
          <c:orientation val="minMax"/>
        </c:scaling>
        <c:delete val="0"/>
        <c:axPos val="b"/>
        <c:numFmt formatCode="General" sourceLinked="0"/>
        <c:majorTickMark val="out"/>
        <c:minorTickMark val="none"/>
        <c:tickLblPos val="nextTo"/>
        <c:spPr>
          <a:ln w="19050"/>
        </c:spPr>
        <c:txPr>
          <a:bodyPr/>
          <a:lstStyle/>
          <a:p>
            <a:pPr>
              <a:defRPr sz="1200"/>
            </a:pPr>
            <a:endParaRPr lang="en-US"/>
          </a:p>
        </c:txPr>
        <c:crossAx val="358960128"/>
        <c:crosses val="autoZero"/>
        <c:auto val="1"/>
        <c:lblAlgn val="ctr"/>
        <c:lblOffset val="100"/>
        <c:noMultiLvlLbl val="0"/>
      </c:catAx>
      <c:valAx>
        <c:axId val="358960128"/>
        <c:scaling>
          <c:orientation val="minMax"/>
        </c:scaling>
        <c:delete val="0"/>
        <c:axPos val="l"/>
        <c:majorGridlines>
          <c:spPr>
            <a:ln>
              <a:solidFill>
                <a:schemeClr val="bg1"/>
              </a:solidFill>
            </a:ln>
          </c:spPr>
        </c:majorGridlines>
        <c:title>
          <c:tx>
            <c:rich>
              <a:bodyPr rot="-5400000" vert="horz"/>
              <a:lstStyle/>
              <a:p>
                <a:pPr>
                  <a:defRPr sz="1200" b="0"/>
                </a:pPr>
                <a:r>
                  <a:rPr lang="en-US" altLang="zh-CN" sz="1200" b="0"/>
                  <a:t>Number of submitted dataset</a:t>
                </a:r>
                <a:endParaRPr lang="zh-CN" altLang="en-US" sz="1200" b="0"/>
              </a:p>
            </c:rich>
          </c:tx>
          <c:layout>
            <c:manualLayout>
              <c:xMode val="edge"/>
              <c:yMode val="edge"/>
              <c:x val="1.6666666666666684E-2"/>
              <c:y val="5.0474628171478568E-2"/>
            </c:manualLayout>
          </c:layout>
          <c:overlay val="0"/>
        </c:title>
        <c:numFmt formatCode="General" sourceLinked="1"/>
        <c:majorTickMark val="out"/>
        <c:minorTickMark val="none"/>
        <c:tickLblPos val="nextTo"/>
        <c:spPr>
          <a:ln w="19050"/>
        </c:spPr>
        <c:txPr>
          <a:bodyPr/>
          <a:lstStyle/>
          <a:p>
            <a:pPr>
              <a:defRPr sz="1200" baseline="0">
                <a:latin typeface="Arial" pitchFamily="34" charset="0"/>
              </a:defRPr>
            </a:pPr>
            <a:endParaRPr lang="en-US"/>
          </a:p>
        </c:txPr>
        <c:crossAx val="358958592"/>
        <c:crosses val="autoZero"/>
        <c:crossBetween val="between"/>
        <c:majorUnit val="10"/>
      </c:valAx>
    </c:plotArea>
    <c:legend>
      <c:legendPos val="r"/>
      <c:layout>
        <c:manualLayout>
          <c:xMode val="edge"/>
          <c:yMode val="edge"/>
          <c:x val="0.61579418197725233"/>
          <c:y val="5.7630504520268314E-2"/>
          <c:w val="0.35365026246719161"/>
          <c:h val="0.1486278798483523"/>
        </c:manualLayout>
      </c:layout>
      <c:overlay val="0"/>
      <c:txPr>
        <a:bodyPr/>
        <a:lstStyle/>
        <a:p>
          <a:pPr>
            <a:defRPr sz="1200"/>
          </a:pPr>
          <a:endParaRPr lang="en-US"/>
        </a:p>
      </c:txPr>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1058D-76A1-F842-A481-009EA599B3A4}" type="datetimeFigureOut">
              <a:rPr lang="en-US" smtClean="0"/>
              <a:pPr/>
              <a:t>3/4/22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F3411-5DE0-2344-9FC5-1D6AC54ACC5F}" type="slidenum">
              <a:rPr lang="en-US" smtClean="0"/>
              <a:pPr/>
              <a:t>‹#›</a:t>
            </a:fld>
            <a:endParaRPr lang="en-US"/>
          </a:p>
        </p:txBody>
      </p:sp>
    </p:spTree>
    <p:extLst>
      <p:ext uri="{BB962C8B-B14F-4D97-AF65-F5344CB8AC3E}">
        <p14:creationId xmlns:p14="http://schemas.microsoft.com/office/powerpoint/2010/main" val="129035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9575" y="693738"/>
            <a:ext cx="61547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91787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9575" y="693738"/>
            <a:ext cx="61547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91787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11</a:t>
            </a:fld>
            <a:endParaRPr lang="en-US"/>
          </a:p>
        </p:txBody>
      </p:sp>
    </p:spTree>
    <p:extLst>
      <p:ext uri="{BB962C8B-B14F-4D97-AF65-F5344CB8AC3E}">
        <p14:creationId xmlns:p14="http://schemas.microsoft.com/office/powerpoint/2010/main" val="350174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a:p>
            <a:r>
              <a:rPr lang="en-US" altLang="zh-CN" dirty="0"/>
              <a:t>Explain the illustration figure</a:t>
            </a:r>
          </a:p>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FLAMES and </a:t>
            </a:r>
            <a:r>
              <a:rPr lang="en-US" dirty="0" err="1"/>
              <a:t>IsoQuant</a:t>
            </a:r>
            <a:r>
              <a:rPr lang="en-US" dirty="0"/>
              <a:t> has good irreproducibility. Gene level irreproducibility yields a lower irreproducibility compared to isoform level</a:t>
            </a:r>
          </a:p>
        </p:txBody>
      </p:sp>
      <p:sp>
        <p:nvSpPr>
          <p:cNvPr id="4" name="Slide Number Placeholder 3"/>
          <p:cNvSpPr>
            <a:spLocks noGrp="1"/>
          </p:cNvSpPr>
          <p:nvPr>
            <p:ph type="sldNum" sz="quarter" idx="5"/>
          </p:nvPr>
        </p:nvSpPr>
        <p:spPr/>
        <p:txBody>
          <a:bodyPr/>
          <a:lstStyle/>
          <a:p>
            <a:fld id="{2FAF3411-5DE0-2344-9FC5-1D6AC54ACC5F}" type="slidenum">
              <a:rPr lang="en-US" smtClean="0"/>
              <a:pPr/>
              <a:t>13</a:t>
            </a:fld>
            <a:endParaRPr lang="en-US"/>
          </a:p>
        </p:txBody>
      </p:sp>
    </p:spTree>
    <p:extLst>
      <p:ext uri="{BB962C8B-B14F-4D97-AF65-F5344CB8AC3E}">
        <p14:creationId xmlns:p14="http://schemas.microsoft.com/office/powerpoint/2010/main" val="3387278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CapTrap</a:t>
            </a:r>
            <a:r>
              <a:rPr lang="en-US" dirty="0"/>
              <a:t> and cDNA better irreproducibility in isoform and gene level</a:t>
            </a:r>
          </a:p>
        </p:txBody>
      </p:sp>
      <p:sp>
        <p:nvSpPr>
          <p:cNvPr id="4" name="Slide Number Placeholder 3"/>
          <p:cNvSpPr>
            <a:spLocks noGrp="1"/>
          </p:cNvSpPr>
          <p:nvPr>
            <p:ph type="sldNum" sz="quarter" idx="5"/>
          </p:nvPr>
        </p:nvSpPr>
        <p:spPr/>
        <p:txBody>
          <a:bodyPr/>
          <a:lstStyle/>
          <a:p>
            <a:fld id="{2FAF3411-5DE0-2344-9FC5-1D6AC54ACC5F}" type="slidenum">
              <a:rPr lang="en-US" smtClean="0"/>
              <a:pPr/>
              <a:t>14</a:t>
            </a:fld>
            <a:endParaRPr lang="en-US"/>
          </a:p>
        </p:txBody>
      </p:sp>
    </p:spTree>
    <p:extLst>
      <p:ext uri="{BB962C8B-B14F-4D97-AF65-F5344CB8AC3E}">
        <p14:creationId xmlns:p14="http://schemas.microsoft.com/office/powerpoint/2010/main" val="248495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has a overall better performance on irreproducibility than LR platforms. </a:t>
            </a:r>
            <a:r>
              <a:rPr lang="en-US" dirty="0" err="1"/>
              <a:t>Pacbio</a:t>
            </a:r>
            <a:r>
              <a:rPr lang="en-US" dirty="0"/>
              <a:t> slightly better than ONT</a:t>
            </a:r>
          </a:p>
        </p:txBody>
      </p:sp>
      <p:sp>
        <p:nvSpPr>
          <p:cNvPr id="4" name="Slide Number Placeholder 3"/>
          <p:cNvSpPr>
            <a:spLocks noGrp="1"/>
          </p:cNvSpPr>
          <p:nvPr>
            <p:ph type="sldNum" sz="quarter" idx="5"/>
          </p:nvPr>
        </p:nvSpPr>
        <p:spPr/>
        <p:txBody>
          <a:bodyPr/>
          <a:lstStyle/>
          <a:p>
            <a:fld id="{2FAF3411-5DE0-2344-9FC5-1D6AC54ACC5F}" type="slidenum">
              <a:rPr lang="en-US" smtClean="0"/>
              <a:pPr/>
              <a:t>15</a:t>
            </a:fld>
            <a:endParaRPr lang="en-US"/>
          </a:p>
        </p:txBody>
      </p:sp>
    </p:spTree>
    <p:extLst>
      <p:ext uri="{BB962C8B-B14F-4D97-AF65-F5344CB8AC3E}">
        <p14:creationId xmlns:p14="http://schemas.microsoft.com/office/powerpoint/2010/main" val="216247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Abundance increases, irreproducibility</a:t>
            </a:r>
          </a:p>
          <a:p>
            <a:r>
              <a:rPr lang="en-US" dirty="0"/>
              <a:t>Low expressed isoform difficult to quantify/large variance</a:t>
            </a:r>
          </a:p>
        </p:txBody>
      </p:sp>
      <p:sp>
        <p:nvSpPr>
          <p:cNvPr id="4" name="Slide Number Placeholder 3"/>
          <p:cNvSpPr>
            <a:spLocks noGrp="1"/>
          </p:cNvSpPr>
          <p:nvPr>
            <p:ph type="sldNum" sz="quarter" idx="5"/>
          </p:nvPr>
        </p:nvSpPr>
        <p:spPr/>
        <p:txBody>
          <a:bodyPr/>
          <a:lstStyle/>
          <a:p>
            <a:fld id="{2FAF3411-5DE0-2344-9FC5-1D6AC54ACC5F}" type="slidenum">
              <a:rPr lang="en-US" smtClean="0"/>
              <a:pPr/>
              <a:t>16</a:t>
            </a:fld>
            <a:endParaRPr lang="en-US"/>
          </a:p>
        </p:txBody>
      </p:sp>
    </p:spTree>
    <p:extLst>
      <p:ext uri="{BB962C8B-B14F-4D97-AF65-F5344CB8AC3E}">
        <p14:creationId xmlns:p14="http://schemas.microsoft.com/office/powerpoint/2010/main" val="291377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illustration</a:t>
            </a:r>
          </a:p>
        </p:txBody>
      </p:sp>
      <p:sp>
        <p:nvSpPr>
          <p:cNvPr id="4" name="Slide Number Placeholder 3"/>
          <p:cNvSpPr>
            <a:spLocks noGrp="1"/>
          </p:cNvSpPr>
          <p:nvPr>
            <p:ph type="sldNum" sz="quarter" idx="5"/>
          </p:nvPr>
        </p:nvSpPr>
        <p:spPr/>
        <p:txBody>
          <a:bodyPr/>
          <a:lstStyle/>
          <a:p>
            <a:fld id="{2FAF3411-5DE0-2344-9FC5-1D6AC54ACC5F}" type="slidenum">
              <a:rPr lang="en-US" smtClean="0"/>
              <a:pPr/>
              <a:t>17</a:t>
            </a:fld>
            <a:endParaRPr lang="en-US"/>
          </a:p>
        </p:txBody>
      </p:sp>
    </p:spTree>
    <p:extLst>
      <p:ext uri="{BB962C8B-B14F-4D97-AF65-F5344CB8AC3E}">
        <p14:creationId xmlns:p14="http://schemas.microsoft.com/office/powerpoint/2010/main" val="17000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isoquant and </a:t>
            </a:r>
            <a:r>
              <a:rPr lang="en-US" dirty="0" err="1"/>
              <a:t>isotools</a:t>
            </a:r>
            <a:r>
              <a:rPr lang="en-US" dirty="0"/>
              <a:t> have higher consistency and ACC in different platforms and protocols</a:t>
            </a:r>
          </a:p>
        </p:txBody>
      </p:sp>
      <p:sp>
        <p:nvSpPr>
          <p:cNvPr id="4" name="Slide Number Placeholder 3"/>
          <p:cNvSpPr>
            <a:spLocks noGrp="1"/>
          </p:cNvSpPr>
          <p:nvPr>
            <p:ph type="sldNum" sz="quarter" idx="5"/>
          </p:nvPr>
        </p:nvSpPr>
        <p:spPr/>
        <p:txBody>
          <a:bodyPr/>
          <a:lstStyle/>
          <a:p>
            <a:fld id="{2FAF3411-5DE0-2344-9FC5-1D6AC54ACC5F}" type="slidenum">
              <a:rPr lang="en-US" smtClean="0"/>
              <a:pPr/>
              <a:t>18</a:t>
            </a:fld>
            <a:endParaRPr lang="en-US"/>
          </a:p>
        </p:txBody>
      </p:sp>
    </p:spTree>
    <p:extLst>
      <p:ext uri="{BB962C8B-B14F-4D97-AF65-F5344CB8AC3E}">
        <p14:creationId xmlns:p14="http://schemas.microsoft.com/office/powerpoint/2010/main" val="360074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cDNA and </a:t>
            </a:r>
            <a:r>
              <a:rPr lang="en-US" dirty="0" err="1"/>
              <a:t>CapTrap</a:t>
            </a:r>
            <a:r>
              <a:rPr lang="en-US" dirty="0"/>
              <a:t> achieves a higher performance regarding the consistency</a:t>
            </a:r>
          </a:p>
        </p:txBody>
      </p:sp>
      <p:sp>
        <p:nvSpPr>
          <p:cNvPr id="4" name="Slide Number Placeholder 3"/>
          <p:cNvSpPr>
            <a:spLocks noGrp="1"/>
          </p:cNvSpPr>
          <p:nvPr>
            <p:ph type="sldNum" sz="quarter" idx="5"/>
          </p:nvPr>
        </p:nvSpPr>
        <p:spPr/>
        <p:txBody>
          <a:bodyPr/>
          <a:lstStyle/>
          <a:p>
            <a:fld id="{2FAF3411-5DE0-2344-9FC5-1D6AC54ACC5F}" type="slidenum">
              <a:rPr lang="en-US" smtClean="0"/>
              <a:pPr/>
              <a:t>19</a:t>
            </a:fld>
            <a:endParaRPr lang="en-US"/>
          </a:p>
        </p:txBody>
      </p:sp>
    </p:spTree>
    <p:extLst>
      <p:ext uri="{BB962C8B-B14F-4D97-AF65-F5344CB8AC3E}">
        <p14:creationId xmlns:p14="http://schemas.microsoft.com/office/powerpoint/2010/main" val="210880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Pacbio</a:t>
            </a:r>
            <a:r>
              <a:rPr lang="en-US" dirty="0"/>
              <a:t> achieve a </a:t>
            </a:r>
            <a:r>
              <a:rPr lang="en-US" dirty="0" err="1"/>
              <a:t>slighly</a:t>
            </a:r>
            <a:r>
              <a:rPr lang="en-US" dirty="0"/>
              <a:t> higher consistency compared to ONT</a:t>
            </a:r>
          </a:p>
        </p:txBody>
      </p:sp>
      <p:sp>
        <p:nvSpPr>
          <p:cNvPr id="4" name="Slide Number Placeholder 3"/>
          <p:cNvSpPr>
            <a:spLocks noGrp="1"/>
          </p:cNvSpPr>
          <p:nvPr>
            <p:ph type="sldNum" sz="quarter" idx="5"/>
          </p:nvPr>
        </p:nvSpPr>
        <p:spPr/>
        <p:txBody>
          <a:bodyPr/>
          <a:lstStyle/>
          <a:p>
            <a:fld id="{2FAF3411-5DE0-2344-9FC5-1D6AC54ACC5F}" type="slidenum">
              <a:rPr lang="en-US" smtClean="0"/>
              <a:pPr/>
              <a:t>20</a:t>
            </a:fld>
            <a:endParaRPr lang="en-US"/>
          </a:p>
        </p:txBody>
      </p:sp>
    </p:spTree>
    <p:extLst>
      <p:ext uri="{BB962C8B-B14F-4D97-AF65-F5344CB8AC3E}">
        <p14:creationId xmlns:p14="http://schemas.microsoft.com/office/powerpoint/2010/main" val="105399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Abundance increases, consistency increase to 1</a:t>
            </a:r>
          </a:p>
        </p:txBody>
      </p:sp>
      <p:sp>
        <p:nvSpPr>
          <p:cNvPr id="4" name="Slide Number Placeholder 3"/>
          <p:cNvSpPr>
            <a:spLocks noGrp="1"/>
          </p:cNvSpPr>
          <p:nvPr>
            <p:ph type="sldNum" sz="quarter" idx="5"/>
          </p:nvPr>
        </p:nvSpPr>
        <p:spPr/>
        <p:txBody>
          <a:bodyPr/>
          <a:lstStyle/>
          <a:p>
            <a:fld id="{2FAF3411-5DE0-2344-9FC5-1D6AC54ACC5F}" type="slidenum">
              <a:rPr lang="en-US" smtClean="0"/>
              <a:pPr/>
              <a:t>21</a:t>
            </a:fld>
            <a:endParaRPr lang="en-US"/>
          </a:p>
        </p:txBody>
      </p:sp>
    </p:spTree>
    <p:extLst>
      <p:ext uri="{BB962C8B-B14F-4D97-AF65-F5344CB8AC3E}">
        <p14:creationId xmlns:p14="http://schemas.microsoft.com/office/powerpoint/2010/main" val="200441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a:t>
            </a:r>
          </a:p>
        </p:txBody>
      </p:sp>
      <p:sp>
        <p:nvSpPr>
          <p:cNvPr id="4" name="Slide Number Placeholder 3"/>
          <p:cNvSpPr>
            <a:spLocks noGrp="1"/>
          </p:cNvSpPr>
          <p:nvPr>
            <p:ph type="sldNum" sz="quarter" idx="5"/>
          </p:nvPr>
        </p:nvSpPr>
        <p:spPr/>
        <p:txBody>
          <a:bodyPr/>
          <a:lstStyle/>
          <a:p>
            <a:fld id="{2FAF3411-5DE0-2344-9FC5-1D6AC54ACC5F}" type="slidenum">
              <a:rPr lang="en-US" smtClean="0"/>
              <a:pPr/>
              <a:t>22</a:t>
            </a:fld>
            <a:endParaRPr lang="en-US"/>
          </a:p>
        </p:txBody>
      </p:sp>
    </p:spTree>
    <p:extLst>
      <p:ext uri="{BB962C8B-B14F-4D97-AF65-F5344CB8AC3E}">
        <p14:creationId xmlns:p14="http://schemas.microsoft.com/office/powerpoint/2010/main" val="59360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platforms and protocols variability.</a:t>
            </a:r>
          </a:p>
          <a:p>
            <a:r>
              <a:rPr lang="en-US" dirty="0"/>
              <a:t>FLAMES have a higher resolution entropy.</a:t>
            </a:r>
          </a:p>
          <a:p>
            <a:endParaRPr lang="en-US" dirty="0"/>
          </a:p>
        </p:txBody>
      </p:sp>
      <p:sp>
        <p:nvSpPr>
          <p:cNvPr id="4" name="Slide Number Placeholder 3"/>
          <p:cNvSpPr>
            <a:spLocks noGrp="1"/>
          </p:cNvSpPr>
          <p:nvPr>
            <p:ph type="sldNum" sz="quarter" idx="5"/>
          </p:nvPr>
        </p:nvSpPr>
        <p:spPr/>
        <p:txBody>
          <a:bodyPr/>
          <a:lstStyle/>
          <a:p>
            <a:fld id="{2FAF3411-5DE0-2344-9FC5-1D6AC54ACC5F}" type="slidenum">
              <a:rPr lang="en-US" smtClean="0"/>
              <a:pPr/>
              <a:t>23</a:t>
            </a:fld>
            <a:endParaRPr lang="en-US"/>
          </a:p>
        </p:txBody>
      </p:sp>
    </p:spTree>
    <p:extLst>
      <p:ext uri="{BB962C8B-B14F-4D97-AF65-F5344CB8AC3E}">
        <p14:creationId xmlns:p14="http://schemas.microsoft.com/office/powerpoint/2010/main" val="89682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24</a:t>
            </a:fld>
            <a:endParaRPr lang="en-US"/>
          </a:p>
        </p:txBody>
      </p:sp>
    </p:spTree>
    <p:extLst>
      <p:ext uri="{BB962C8B-B14F-4D97-AF65-F5344CB8AC3E}">
        <p14:creationId xmlns:p14="http://schemas.microsoft.com/office/powerpoint/2010/main" val="854773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real data evaluation, ground truth is not available. We design cell mixture </a:t>
            </a:r>
            <a:r>
              <a:rPr lang="en-US" dirty="0" err="1"/>
              <a:t>experiements</a:t>
            </a:r>
            <a:endParaRPr lang="en-US" dirty="0"/>
          </a:p>
        </p:txBody>
      </p:sp>
      <p:sp>
        <p:nvSpPr>
          <p:cNvPr id="4" name="Slide Number Placeholder 3"/>
          <p:cNvSpPr>
            <a:spLocks noGrp="1"/>
          </p:cNvSpPr>
          <p:nvPr>
            <p:ph type="sldNum" sz="quarter" idx="5"/>
          </p:nvPr>
        </p:nvSpPr>
        <p:spPr/>
        <p:txBody>
          <a:bodyPr/>
          <a:lstStyle/>
          <a:p>
            <a:fld id="{2FAF3411-5DE0-2344-9FC5-1D6AC54ACC5F}" type="slidenum">
              <a:rPr lang="en-US" smtClean="0"/>
              <a:pPr/>
              <a:t>25</a:t>
            </a:fld>
            <a:endParaRPr lang="en-US"/>
          </a:p>
        </p:txBody>
      </p:sp>
    </p:spTree>
    <p:extLst>
      <p:ext uri="{BB962C8B-B14F-4D97-AF65-F5344CB8AC3E}">
        <p14:creationId xmlns:p14="http://schemas.microsoft.com/office/powerpoint/2010/main" val="58689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dirty="0" err="1"/>
              <a:t>IsoQuant,IsoTools,FLAMES,FLAIR</a:t>
            </a:r>
            <a:r>
              <a:rPr lang="en-US" dirty="0"/>
              <a:t> have higher performance </a:t>
            </a:r>
          </a:p>
        </p:txBody>
      </p:sp>
      <p:sp>
        <p:nvSpPr>
          <p:cNvPr id="4" name="Slide Number Placeholder 3"/>
          <p:cNvSpPr>
            <a:spLocks noGrp="1"/>
          </p:cNvSpPr>
          <p:nvPr>
            <p:ph type="sldNum" sz="quarter" idx="5"/>
          </p:nvPr>
        </p:nvSpPr>
        <p:spPr/>
        <p:txBody>
          <a:bodyPr/>
          <a:lstStyle/>
          <a:p>
            <a:fld id="{2FAF3411-5DE0-2344-9FC5-1D6AC54ACC5F}" type="slidenum">
              <a:rPr lang="en-US" smtClean="0"/>
              <a:pPr/>
              <a:t>26</a:t>
            </a:fld>
            <a:endParaRPr lang="en-US"/>
          </a:p>
        </p:txBody>
      </p:sp>
    </p:spTree>
    <p:extLst>
      <p:ext uri="{BB962C8B-B14F-4D97-AF65-F5344CB8AC3E}">
        <p14:creationId xmlns:p14="http://schemas.microsoft.com/office/powerpoint/2010/main" val="1511078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F3411-5DE0-2344-9FC5-1D6AC54ACC5F}" type="slidenum">
              <a:rPr lang="en-US" smtClean="0"/>
              <a:pPr/>
              <a:t>27</a:t>
            </a:fld>
            <a:endParaRPr lang="en-US"/>
          </a:p>
        </p:txBody>
      </p:sp>
    </p:spTree>
    <p:extLst>
      <p:ext uri="{BB962C8B-B14F-4D97-AF65-F5344CB8AC3E}">
        <p14:creationId xmlns:p14="http://schemas.microsoft.com/office/powerpoint/2010/main" val="3171483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IsoQuant</a:t>
            </a:r>
            <a:r>
              <a:rPr lang="en-US" dirty="0"/>
              <a:t> and </a:t>
            </a:r>
            <a:r>
              <a:rPr lang="en-US" dirty="0" err="1"/>
              <a:t>Isotools</a:t>
            </a:r>
            <a:r>
              <a:rPr lang="en-US" dirty="0"/>
              <a:t> shows a better performance</a:t>
            </a:r>
          </a:p>
        </p:txBody>
      </p:sp>
      <p:sp>
        <p:nvSpPr>
          <p:cNvPr id="4" name="Slide Number Placeholder 3"/>
          <p:cNvSpPr>
            <a:spLocks noGrp="1"/>
          </p:cNvSpPr>
          <p:nvPr>
            <p:ph type="sldNum" sz="quarter" idx="5"/>
          </p:nvPr>
        </p:nvSpPr>
        <p:spPr/>
        <p:txBody>
          <a:bodyPr/>
          <a:lstStyle/>
          <a:p>
            <a:fld id="{2FAF3411-5DE0-2344-9FC5-1D6AC54ACC5F}" type="slidenum">
              <a:rPr lang="en-US" smtClean="0"/>
              <a:pPr/>
              <a:t>28</a:t>
            </a:fld>
            <a:endParaRPr lang="en-US"/>
          </a:p>
        </p:txBody>
      </p:sp>
    </p:spTree>
    <p:extLst>
      <p:ext uri="{BB962C8B-B14F-4D97-AF65-F5344CB8AC3E}">
        <p14:creationId xmlns:p14="http://schemas.microsoft.com/office/powerpoint/2010/main" val="769583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cDNA and </a:t>
            </a:r>
            <a:r>
              <a:rPr lang="en-US" dirty="0" err="1"/>
              <a:t>Captrap</a:t>
            </a:r>
            <a:r>
              <a:rPr lang="en-US" dirty="0"/>
              <a:t> shows a better performance than </a:t>
            </a:r>
            <a:r>
              <a:rPr lang="en-US" dirty="0" err="1"/>
              <a:t>dRNA</a:t>
            </a:r>
            <a:r>
              <a:rPr lang="en-US" dirty="0"/>
              <a:t> and R2C2</a:t>
            </a:r>
          </a:p>
        </p:txBody>
      </p:sp>
      <p:sp>
        <p:nvSpPr>
          <p:cNvPr id="4" name="Slide Number Placeholder 3"/>
          <p:cNvSpPr>
            <a:spLocks noGrp="1"/>
          </p:cNvSpPr>
          <p:nvPr>
            <p:ph type="sldNum" sz="quarter" idx="5"/>
          </p:nvPr>
        </p:nvSpPr>
        <p:spPr/>
        <p:txBody>
          <a:bodyPr/>
          <a:lstStyle/>
          <a:p>
            <a:fld id="{2FAF3411-5DE0-2344-9FC5-1D6AC54ACC5F}" type="slidenum">
              <a:rPr lang="en-US" smtClean="0"/>
              <a:pPr/>
              <a:t>29</a:t>
            </a:fld>
            <a:endParaRPr lang="en-US"/>
          </a:p>
        </p:txBody>
      </p:sp>
    </p:spTree>
    <p:extLst>
      <p:ext uri="{BB962C8B-B14F-4D97-AF65-F5344CB8AC3E}">
        <p14:creationId xmlns:p14="http://schemas.microsoft.com/office/powerpoint/2010/main" val="129767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9575" y="693738"/>
            <a:ext cx="61547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917873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Pacbio</a:t>
            </a:r>
            <a:r>
              <a:rPr lang="en-US" dirty="0"/>
              <a:t> shows a slightly better performance </a:t>
            </a:r>
          </a:p>
        </p:txBody>
      </p:sp>
      <p:sp>
        <p:nvSpPr>
          <p:cNvPr id="4" name="Slide Number Placeholder 3"/>
          <p:cNvSpPr>
            <a:spLocks noGrp="1"/>
          </p:cNvSpPr>
          <p:nvPr>
            <p:ph type="sldNum" sz="quarter" idx="5"/>
          </p:nvPr>
        </p:nvSpPr>
        <p:spPr/>
        <p:txBody>
          <a:bodyPr/>
          <a:lstStyle/>
          <a:p>
            <a:fld id="{2FAF3411-5DE0-2344-9FC5-1D6AC54ACC5F}" type="slidenum">
              <a:rPr lang="en-US" smtClean="0"/>
              <a:pPr/>
              <a:t>30</a:t>
            </a:fld>
            <a:endParaRPr lang="en-US"/>
          </a:p>
        </p:txBody>
      </p:sp>
    </p:spTree>
    <p:extLst>
      <p:ext uri="{BB962C8B-B14F-4D97-AF65-F5344CB8AC3E}">
        <p14:creationId xmlns:p14="http://schemas.microsoft.com/office/powerpoint/2010/main" val="2177065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9575" y="693738"/>
            <a:ext cx="6154738"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cs typeface="Arial" charset="0"/>
            </a:endParaRPr>
          </a:p>
        </p:txBody>
      </p:sp>
    </p:spTree>
    <p:extLst>
      <p:ext uri="{BB962C8B-B14F-4D97-AF65-F5344CB8AC3E}">
        <p14:creationId xmlns:p14="http://schemas.microsoft.com/office/powerpoint/2010/main" val="391787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33</a:t>
            </a:fld>
            <a:endParaRPr lang="en-US"/>
          </a:p>
        </p:txBody>
      </p:sp>
    </p:spTree>
    <p:extLst>
      <p:ext uri="{BB962C8B-B14F-4D97-AF65-F5344CB8AC3E}">
        <p14:creationId xmlns:p14="http://schemas.microsoft.com/office/powerpoint/2010/main" val="2706496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F3411-5DE0-2344-9FC5-1D6AC54ACC5F}" type="slidenum">
              <a:rPr lang="en-US" smtClean="0"/>
              <a:pPr/>
              <a:t>35</a:t>
            </a:fld>
            <a:endParaRPr lang="en-US"/>
          </a:p>
        </p:txBody>
      </p:sp>
    </p:spTree>
    <p:extLst>
      <p:ext uri="{BB962C8B-B14F-4D97-AF65-F5344CB8AC3E}">
        <p14:creationId xmlns:p14="http://schemas.microsoft.com/office/powerpoint/2010/main" val="3171483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IsoQuant</a:t>
            </a:r>
            <a:r>
              <a:rPr lang="en-US" dirty="0"/>
              <a:t> achieves a lower median relative difference for SIRV isoforms</a:t>
            </a:r>
          </a:p>
          <a:p>
            <a:r>
              <a:rPr lang="en-US" dirty="0"/>
              <a:t>For long SIRV, </a:t>
            </a:r>
            <a:r>
              <a:rPr lang="en-US" dirty="0" err="1"/>
              <a:t>Nanosim</a:t>
            </a:r>
            <a:r>
              <a:rPr lang="en-US" dirty="0"/>
              <a:t> have a higher performance. For ERCC, FLAIR have lower quantification error.</a:t>
            </a:r>
          </a:p>
          <a:p>
            <a:r>
              <a:rPr lang="en-US" dirty="0"/>
              <a:t>From scatter plot, Isoquant have a very good correlation on the H1-hESC data across different protocols and platforms</a:t>
            </a:r>
          </a:p>
          <a:p>
            <a:r>
              <a:rPr lang="en-US" dirty="0"/>
              <a:t>FLAIR cDNA ONT and </a:t>
            </a:r>
            <a:r>
              <a:rPr lang="en-US" dirty="0" err="1"/>
              <a:t>Pacbio</a:t>
            </a:r>
            <a:r>
              <a:rPr lang="en-US" dirty="0"/>
              <a:t> correlation</a:t>
            </a:r>
          </a:p>
          <a:p>
            <a:r>
              <a:rPr lang="en-US" dirty="0"/>
              <a:t>RSEM</a:t>
            </a:r>
          </a:p>
        </p:txBody>
      </p:sp>
      <p:sp>
        <p:nvSpPr>
          <p:cNvPr id="4" name="Slide Number Placeholder 3"/>
          <p:cNvSpPr>
            <a:spLocks noGrp="1"/>
          </p:cNvSpPr>
          <p:nvPr>
            <p:ph type="sldNum" sz="quarter" idx="5"/>
          </p:nvPr>
        </p:nvSpPr>
        <p:spPr/>
        <p:txBody>
          <a:bodyPr/>
          <a:lstStyle/>
          <a:p>
            <a:fld id="{2FAF3411-5DE0-2344-9FC5-1D6AC54ACC5F}" type="slidenum">
              <a:rPr lang="en-US" smtClean="0"/>
              <a:pPr/>
              <a:t>36</a:t>
            </a:fld>
            <a:endParaRPr lang="en-US"/>
          </a:p>
        </p:txBody>
      </p:sp>
    </p:spTree>
    <p:extLst>
      <p:ext uri="{BB962C8B-B14F-4D97-AF65-F5344CB8AC3E}">
        <p14:creationId xmlns:p14="http://schemas.microsoft.com/office/powerpoint/2010/main" val="3673271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abundance recovery rate. All the methods shows some overestimation and underestimations of SIRV isoforms in different datasets.</a:t>
            </a:r>
          </a:p>
        </p:txBody>
      </p:sp>
      <p:sp>
        <p:nvSpPr>
          <p:cNvPr id="4" name="Slide Number Placeholder 3"/>
          <p:cNvSpPr>
            <a:spLocks noGrp="1"/>
          </p:cNvSpPr>
          <p:nvPr>
            <p:ph type="sldNum" sz="quarter" idx="5"/>
          </p:nvPr>
        </p:nvSpPr>
        <p:spPr/>
        <p:txBody>
          <a:bodyPr/>
          <a:lstStyle/>
          <a:p>
            <a:fld id="{2FAF3411-5DE0-2344-9FC5-1D6AC54ACC5F}" type="slidenum">
              <a:rPr lang="en-US" smtClean="0"/>
              <a:pPr/>
              <a:t>37</a:t>
            </a:fld>
            <a:endParaRPr lang="en-US"/>
          </a:p>
        </p:txBody>
      </p:sp>
    </p:spTree>
    <p:extLst>
      <p:ext uri="{BB962C8B-B14F-4D97-AF65-F5344CB8AC3E}">
        <p14:creationId xmlns:p14="http://schemas.microsoft.com/office/powerpoint/2010/main" val="1194259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38</a:t>
            </a:fld>
            <a:endParaRPr lang="en-US"/>
          </a:p>
        </p:txBody>
      </p:sp>
    </p:spTree>
    <p:extLst>
      <p:ext uri="{BB962C8B-B14F-4D97-AF65-F5344CB8AC3E}">
        <p14:creationId xmlns:p14="http://schemas.microsoft.com/office/powerpoint/2010/main" val="2189705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simulation data, </a:t>
            </a:r>
            <a:r>
              <a:rPr lang="en-US" dirty="0" err="1"/>
              <a:t>Isotools</a:t>
            </a:r>
            <a:r>
              <a:rPr lang="en-US" dirty="0"/>
              <a:t> achieves a higher spearman correlation </a:t>
            </a:r>
            <a:r>
              <a:rPr lang="en-US" dirty="0" err="1"/>
              <a:t>coefficicent</a:t>
            </a:r>
            <a:r>
              <a:rPr lang="en-US" dirty="0"/>
              <a:t> and isoquant achieves the lowest median relative difference on isoform level.</a:t>
            </a:r>
          </a:p>
          <a:p>
            <a:r>
              <a:rPr lang="en-US" dirty="0"/>
              <a:t>Scatter plots shows the </a:t>
            </a:r>
            <a:r>
              <a:rPr lang="en-US" dirty="0" err="1"/>
              <a:t>IsoQuant</a:t>
            </a:r>
            <a:r>
              <a:rPr lang="en-US" dirty="0"/>
              <a:t> achieves a good correlation in all four simulation datasets.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FLAIR have a very correlation in cDNA </a:t>
            </a:r>
            <a:r>
              <a:rPr lang="en-US" dirty="0" err="1"/>
              <a:t>pacbio</a:t>
            </a:r>
            <a:r>
              <a:rPr lang="en-US" dirty="0"/>
              <a:t>  datasets with human and mouse</a:t>
            </a:r>
          </a:p>
          <a:p>
            <a:endParaRPr lang="en-US" dirty="0"/>
          </a:p>
        </p:txBody>
      </p:sp>
      <p:sp>
        <p:nvSpPr>
          <p:cNvPr id="4" name="Slide Number Placeholder 3"/>
          <p:cNvSpPr>
            <a:spLocks noGrp="1"/>
          </p:cNvSpPr>
          <p:nvPr>
            <p:ph type="sldNum" sz="quarter" idx="5"/>
          </p:nvPr>
        </p:nvSpPr>
        <p:spPr/>
        <p:txBody>
          <a:bodyPr/>
          <a:lstStyle/>
          <a:p>
            <a:fld id="{2FAF3411-5DE0-2344-9FC5-1D6AC54ACC5F}" type="slidenum">
              <a:rPr lang="en-US" smtClean="0"/>
              <a:pPr/>
              <a:t>39</a:t>
            </a:fld>
            <a:endParaRPr lang="en-US"/>
          </a:p>
        </p:txBody>
      </p:sp>
    </p:spTree>
    <p:extLst>
      <p:ext uri="{BB962C8B-B14F-4D97-AF65-F5344CB8AC3E}">
        <p14:creationId xmlns:p14="http://schemas.microsoft.com/office/powerpoint/2010/main" val="1472411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IsoQuant</a:t>
            </a:r>
            <a:r>
              <a:rPr lang="en-US" dirty="0"/>
              <a:t> </a:t>
            </a:r>
            <a:r>
              <a:rPr lang="en-US" dirty="0" err="1"/>
              <a:t>IsoTools,have</a:t>
            </a:r>
            <a:r>
              <a:rPr lang="en-US" dirty="0"/>
              <a:t> the highest percentage of isoforms with ARR between 90%-100%.</a:t>
            </a:r>
          </a:p>
        </p:txBody>
      </p:sp>
      <p:sp>
        <p:nvSpPr>
          <p:cNvPr id="4" name="Slide Number Placeholder 3"/>
          <p:cNvSpPr>
            <a:spLocks noGrp="1"/>
          </p:cNvSpPr>
          <p:nvPr>
            <p:ph type="sldNum" sz="quarter" idx="5"/>
          </p:nvPr>
        </p:nvSpPr>
        <p:spPr/>
        <p:txBody>
          <a:bodyPr/>
          <a:lstStyle/>
          <a:p>
            <a:fld id="{2FAF3411-5DE0-2344-9FC5-1D6AC54ACC5F}" type="slidenum">
              <a:rPr lang="en-US" smtClean="0"/>
              <a:pPr/>
              <a:t>40</a:t>
            </a:fld>
            <a:endParaRPr lang="en-US"/>
          </a:p>
        </p:txBody>
      </p:sp>
    </p:spTree>
    <p:extLst>
      <p:ext uri="{BB962C8B-B14F-4D97-AF65-F5344CB8AC3E}">
        <p14:creationId xmlns:p14="http://schemas.microsoft.com/office/powerpoint/2010/main" val="17283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 H1-hESC:</a:t>
            </a:r>
            <a:r>
              <a:rPr lang="en-US" sz="1200" b="0" i="0" u="none" strike="noStrike" kern="1200" dirty="0">
                <a:solidFill>
                  <a:schemeClr val="tx1"/>
                </a:solidFill>
                <a:effectLst/>
                <a:latin typeface="+mn-lt"/>
                <a:ea typeface="+mn-ea"/>
                <a:cs typeface="+mn-cs"/>
              </a:rPr>
              <a:t>H1 human embryonic stem cell line</a:t>
            </a:r>
            <a:endParaRPr lang="en-US" altLang="zh-CN" dirty="0"/>
          </a:p>
          <a:p>
            <a:r>
              <a:rPr lang="en-US" altLang="zh-CN" dirty="0"/>
              <a:t>H1-DE: H1 definitive endoderm(</a:t>
            </a:r>
            <a:r>
              <a:rPr lang="en-US" sz="1200" b="1" i="0" u="none" strike="noStrike" kern="1200" dirty="0" err="1">
                <a:solidFill>
                  <a:schemeClr val="tx1"/>
                </a:solidFill>
                <a:effectLst/>
                <a:latin typeface="+mn-lt"/>
                <a:ea typeface="+mn-ea"/>
                <a:cs typeface="+mn-cs"/>
              </a:rPr>
              <a:t>en</a:t>
            </a:r>
            <a:r>
              <a:rPr lang="en-US" sz="1200" b="0" i="0" u="none" strike="noStrike" kern="1200" dirty="0" err="1">
                <a:solidFill>
                  <a:schemeClr val="tx1"/>
                </a:solidFill>
                <a:effectLst/>
                <a:latin typeface="+mn-lt"/>
                <a:ea typeface="+mn-ea"/>
                <a:cs typeface="+mn-cs"/>
              </a:rPr>
              <a:t>·duh·drm</a:t>
            </a:r>
            <a:r>
              <a:rPr lang="en-US" sz="1200" b="0" i="0" u="none" strike="noStrike" kern="1200" dirty="0">
                <a:solidFill>
                  <a:schemeClr val="tx1"/>
                </a:solidFill>
                <a:effectLst/>
                <a:latin typeface="+mn-lt"/>
                <a:ea typeface="+mn-ea"/>
                <a:cs typeface="+mn-cs"/>
              </a:rPr>
              <a:t>)</a:t>
            </a:r>
            <a:endParaRPr lang="en-US" altLang="zh-CN" dirty="0"/>
          </a:p>
          <a:p>
            <a:r>
              <a:rPr lang="en-US" altLang="zh-CN" dirty="0"/>
              <a:t>H1-mix: mixture of H1-hESC and H1-DE</a:t>
            </a:r>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reads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ONT , cDNA</a:t>
            </a:r>
          </a:p>
          <a:p>
            <a:r>
              <a:rPr lang="en-US" dirty="0"/>
              <a:t>Isoquant, Talon submitted the results of all protocols and platforms</a:t>
            </a:r>
          </a:p>
        </p:txBody>
      </p:sp>
      <p:sp>
        <p:nvSpPr>
          <p:cNvPr id="4" name="Slide Number Placeholder 3"/>
          <p:cNvSpPr>
            <a:spLocks noGrp="1"/>
          </p:cNvSpPr>
          <p:nvPr>
            <p:ph type="sldNum" sz="quarter" idx="5"/>
          </p:nvPr>
        </p:nvSpPr>
        <p:spPr/>
        <p:txBody>
          <a:bodyPr/>
          <a:lstStyle/>
          <a:p>
            <a:fld id="{2FAF3411-5DE0-2344-9FC5-1D6AC54ACC5F}" type="slidenum">
              <a:rPr lang="en-US" smtClean="0"/>
              <a:pPr/>
              <a:t>5</a:t>
            </a:fld>
            <a:endParaRPr lang="en-US"/>
          </a:p>
        </p:txBody>
      </p:sp>
    </p:spTree>
    <p:extLst>
      <p:ext uri="{BB962C8B-B14F-4D97-AF65-F5344CB8AC3E}">
        <p14:creationId xmlns:p14="http://schemas.microsoft.com/office/powerpoint/2010/main" val="222584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err="1"/>
              <a:t>Nanosim</a:t>
            </a:r>
            <a:r>
              <a:rPr lang="en-US" altLang="zh-CN" dirty="0"/>
              <a:t> -&gt; </a:t>
            </a:r>
            <a:r>
              <a:rPr lang="en-US" altLang="zh-CN" dirty="0" err="1"/>
              <a:t>gencode,Bambu</a:t>
            </a:r>
            <a:r>
              <a:rPr lang="en-US" altLang="zh-CN" dirty="0"/>
              <a:t>: </a:t>
            </a:r>
            <a:r>
              <a:rPr lang="en-US" altLang="zh-CN" dirty="0" err="1"/>
              <a:t>GENCODE+identified</a:t>
            </a:r>
            <a:r>
              <a:rPr lang="en-US" altLang="zh-CN" dirty="0"/>
              <a:t> ,</a:t>
            </a:r>
          </a:p>
          <a:p>
            <a:r>
              <a:rPr lang="en-US" altLang="zh-CN" dirty="0"/>
              <a:t>Other used long reads annotation</a:t>
            </a:r>
          </a:p>
          <a:p>
            <a:r>
              <a:rPr lang="en-US" altLang="zh-CN" dirty="0"/>
              <a:t>RSEM: GENCODE</a:t>
            </a:r>
          </a:p>
        </p:txBody>
      </p:sp>
      <p:sp>
        <p:nvSpPr>
          <p:cNvPr id="4" name="灯片编号占位符 3"/>
          <p:cNvSpPr>
            <a:spLocks noGrp="1"/>
          </p:cNvSpPr>
          <p:nvPr>
            <p:ph type="sldNum" sz="quarter" idx="10"/>
          </p:nvPr>
        </p:nvSpPr>
        <p:spPr/>
        <p:txBody>
          <a:bodyPr/>
          <a:lstStyle/>
          <a:p>
            <a:fld id="{2FAF3411-5DE0-2344-9FC5-1D6AC54ACC5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7</a:t>
            </a:fld>
            <a:endParaRPr lang="en-US"/>
          </a:p>
        </p:txBody>
      </p:sp>
    </p:spTree>
    <p:extLst>
      <p:ext uri="{BB962C8B-B14F-4D97-AF65-F5344CB8AC3E}">
        <p14:creationId xmlns:p14="http://schemas.microsoft.com/office/powerpoint/2010/main" val="255724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8</a:t>
            </a:fld>
            <a:endParaRPr lang="en-US"/>
          </a:p>
        </p:txBody>
      </p:sp>
    </p:spTree>
    <p:extLst>
      <p:ext uri="{BB962C8B-B14F-4D97-AF65-F5344CB8AC3E}">
        <p14:creationId xmlns:p14="http://schemas.microsoft.com/office/powerpoint/2010/main" val="5411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FAF3411-5DE0-2344-9FC5-1D6AC54ACC5F}" type="slidenum">
              <a:rPr lang="en-US" smtClean="0"/>
              <a:pPr/>
              <a:t>9</a:t>
            </a:fld>
            <a:endParaRPr lang="en-US"/>
          </a:p>
        </p:txBody>
      </p:sp>
    </p:spTree>
    <p:extLst>
      <p:ext uri="{BB962C8B-B14F-4D97-AF65-F5344CB8AC3E}">
        <p14:creationId xmlns:p14="http://schemas.microsoft.com/office/powerpoint/2010/main" val="484120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8E74-3A02-774D-984A-559A54CA3896}"/>
              </a:ext>
            </a:extLst>
          </p:cNvPr>
          <p:cNvSpPr>
            <a:spLocks noGrp="1"/>
          </p:cNvSpPr>
          <p:nvPr>
            <p:ph type="ctrTitle"/>
          </p:nvPr>
        </p:nvSpPr>
        <p:spPr>
          <a:xfrm>
            <a:off x="1524000" y="2649415"/>
            <a:ext cx="9144000" cy="860548"/>
          </a:xfrm>
          <a:noFill/>
        </p:spPr>
        <p:txBody>
          <a:bodyPr anchor="b">
            <a:normAutofit/>
          </a:bodyPr>
          <a:lstStyle>
            <a:lvl1pPr algn="ctr">
              <a:defRPr sz="2800">
                <a:solidFill>
                  <a:srgbClr val="008040"/>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FAD2F09E-835D-F947-9E9C-6D399021385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68046" y="93307"/>
            <a:ext cx="3190875" cy="456565"/>
          </a:xfrm>
          <a:prstGeom prst="rect">
            <a:avLst/>
          </a:prstGeom>
        </p:spPr>
      </p:pic>
      <p:sp>
        <p:nvSpPr>
          <p:cNvPr id="6" name="Text Placeholder 5">
            <a:extLst>
              <a:ext uri="{FF2B5EF4-FFF2-40B4-BE49-F238E27FC236}">
                <a16:creationId xmlns:a16="http://schemas.microsoft.com/office/drawing/2014/main" id="{2D6C6C6E-BCAA-A341-A511-AE00074923D6}"/>
              </a:ext>
            </a:extLst>
          </p:cNvPr>
          <p:cNvSpPr>
            <a:spLocks noGrp="1"/>
          </p:cNvSpPr>
          <p:nvPr>
            <p:ph type="body" sz="quarter" idx="10"/>
          </p:nvPr>
        </p:nvSpPr>
        <p:spPr>
          <a:xfrm>
            <a:off x="1" y="5411788"/>
            <a:ext cx="12192000" cy="482600"/>
          </a:xfrm>
        </p:spPr>
        <p:txBody>
          <a:bodyPr>
            <a:normAutofit/>
          </a:bodyPr>
          <a:lstStyle>
            <a:lvl1pPr marL="0" indent="0" algn="ctr">
              <a:buNone/>
              <a:defRPr sz="1800" b="1">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9" name="Text Placeholder 5">
            <a:extLst>
              <a:ext uri="{FF2B5EF4-FFF2-40B4-BE49-F238E27FC236}">
                <a16:creationId xmlns:a16="http://schemas.microsoft.com/office/drawing/2014/main" id="{8946F750-5ACA-2945-81EA-25AF871D7E3E}"/>
              </a:ext>
            </a:extLst>
          </p:cNvPr>
          <p:cNvSpPr>
            <a:spLocks noGrp="1"/>
          </p:cNvSpPr>
          <p:nvPr>
            <p:ph type="body" sz="quarter" idx="11"/>
          </p:nvPr>
        </p:nvSpPr>
        <p:spPr>
          <a:xfrm>
            <a:off x="1" y="5899093"/>
            <a:ext cx="12192000" cy="482600"/>
          </a:xfrm>
        </p:spPr>
        <p:txBody>
          <a:bodyPr>
            <a:normAutofit/>
          </a:bodyPr>
          <a:lstStyle>
            <a:lvl1pPr marL="0" indent="0" algn="ctr">
              <a:buNone/>
              <a:defRPr sz="1800" b="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0" name="Text Placeholder 5">
            <a:extLst>
              <a:ext uri="{FF2B5EF4-FFF2-40B4-BE49-F238E27FC236}">
                <a16:creationId xmlns:a16="http://schemas.microsoft.com/office/drawing/2014/main" id="{35BE6375-D464-EF44-8392-B3BB6A39CA52}"/>
              </a:ext>
            </a:extLst>
          </p:cNvPr>
          <p:cNvSpPr>
            <a:spLocks noGrp="1"/>
          </p:cNvSpPr>
          <p:nvPr>
            <p:ph type="body" sz="quarter" idx="12"/>
          </p:nvPr>
        </p:nvSpPr>
        <p:spPr>
          <a:xfrm>
            <a:off x="0" y="6375400"/>
            <a:ext cx="12192000" cy="482600"/>
          </a:xfrm>
        </p:spPr>
        <p:txBody>
          <a:bodyPr>
            <a:normAutofit/>
          </a:bodyPr>
          <a:lstStyle>
            <a:lvl1pPr marL="0" indent="0" algn="ctr">
              <a:buNone/>
              <a:defRPr sz="1800" b="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1690126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10E9-7CDB-F944-995B-4D051C090C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AC700-7760-2245-8879-CCD5DF62A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AEC0F-D20C-EB46-B6F5-27F11FD6C222}"/>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5" name="Footer Placeholder 4">
            <a:extLst>
              <a:ext uri="{FF2B5EF4-FFF2-40B4-BE49-F238E27FC236}">
                <a16:creationId xmlns:a16="http://schemas.microsoft.com/office/drawing/2014/main" id="{8F41795B-4772-1744-84D8-FCD1F989E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DD3B89-E2AB-424B-9053-29481285FFF2}"/>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652389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2C561-7304-A34A-97FC-C96884F57E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1E55B-9E68-124A-AB4D-65C8C67A4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3C50E-A2A3-E549-90C9-595F09B02CDE}"/>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5" name="Footer Placeholder 4">
            <a:extLst>
              <a:ext uri="{FF2B5EF4-FFF2-40B4-BE49-F238E27FC236}">
                <a16:creationId xmlns:a16="http://schemas.microsoft.com/office/drawing/2014/main" id="{E9B25ED4-D94B-E34B-B15C-4FBA436609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5AE696-E3CB-E240-B4DD-31EB886ABC36}"/>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110996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A3D0585-512D-D444-9095-F6018B546D4A}"/>
              </a:ext>
            </a:extLst>
          </p:cNvPr>
          <p:cNvSpPr>
            <a:spLocks noGrp="1"/>
          </p:cNvSpPr>
          <p:nvPr>
            <p:ph type="title"/>
          </p:nvPr>
        </p:nvSpPr>
        <p:spPr>
          <a:xfrm>
            <a:off x="0" y="1"/>
            <a:ext cx="12192000" cy="648518"/>
          </a:xfrm>
          <a:prstGeom prst="rect">
            <a:avLst/>
          </a:prstGeom>
          <a:solidFill>
            <a:srgbClr val="EBF3E0"/>
          </a:solidFill>
        </p:spPr>
        <p:txBody>
          <a:bodyPr vert="horz" lIns="91440" tIns="45720" rIns="91440" bIns="45720" rtlCol="0" anchor="ctr">
            <a:normAutofit/>
          </a:bodyPr>
          <a:lstStyle>
            <a:lvl1pPr>
              <a:defRPr>
                <a:solidFill>
                  <a:srgbClr val="008040"/>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4A679893-EEA3-1F40-B9E1-45BFF971F273}"/>
              </a:ext>
            </a:extLst>
          </p:cNvPr>
          <p:cNvCxnSpPr>
            <a:cxnSpLocks/>
          </p:cNvCxnSpPr>
          <p:nvPr userDrawn="1"/>
        </p:nvCxnSpPr>
        <p:spPr>
          <a:xfrm>
            <a:off x="0" y="661969"/>
            <a:ext cx="12192000" cy="0"/>
          </a:xfrm>
          <a:prstGeom prst="line">
            <a:avLst/>
          </a:prstGeom>
          <a:ln w="38100">
            <a:solidFill>
              <a:srgbClr val="008040"/>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61094669-FFD1-664E-BC4C-BA69194DF8DA}"/>
              </a:ext>
            </a:extLst>
          </p:cNvPr>
          <p:cNvSpPr>
            <a:spLocks noGrp="1"/>
          </p:cNvSpPr>
          <p:nvPr>
            <p:ph type="body" sz="quarter" idx="10"/>
          </p:nvPr>
        </p:nvSpPr>
        <p:spPr>
          <a:xfrm>
            <a:off x="721481" y="1389886"/>
            <a:ext cx="10749038" cy="4155422"/>
          </a:xfrm>
        </p:spPr>
        <p:txBody>
          <a:bodyPr/>
          <a:lstStyle>
            <a:lvl1pPr>
              <a:defRPr>
                <a:solidFill>
                  <a:srgbClr val="008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447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292E-CC1C-934F-B1D4-4C22E67E61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4C0DC4-0C82-7E4F-9CC5-36D300F6C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815C9-865B-ED48-868A-5D5BB849F64D}"/>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5" name="Footer Placeholder 4">
            <a:extLst>
              <a:ext uri="{FF2B5EF4-FFF2-40B4-BE49-F238E27FC236}">
                <a16:creationId xmlns:a16="http://schemas.microsoft.com/office/drawing/2014/main" id="{10BCAE70-C1AE-C44B-999D-AFF95FC275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CB3DC7-1BF5-8841-8033-C1A744C1576E}"/>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4060516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397A-DBEC-944E-9D88-F978652E5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4EB35-0073-9841-856C-002BAFF419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2DD67-3CA9-5B49-9AEE-5A7D57C2C0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7BB7A-4205-4F41-971F-B21A1B57787E}"/>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6" name="Footer Placeholder 5">
            <a:extLst>
              <a:ext uri="{FF2B5EF4-FFF2-40B4-BE49-F238E27FC236}">
                <a16:creationId xmlns:a16="http://schemas.microsoft.com/office/drawing/2014/main" id="{0A2E4627-1D0F-974D-8FD4-1DE396518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473A91-2AA2-E244-8565-D3AEFAA56FA5}"/>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2853736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2A9E-1463-1D49-A1E0-4D49A71FE4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E8E9B2-FB65-164F-B405-3F89DD426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D84448-F946-BE4E-88EF-A12977EC55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1A8B5F-01AC-4241-B9FF-577F45EAE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993B5D-C53E-8443-B555-2E8C4EA46E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956B7-C367-4D4F-95BE-CB9C66707604}"/>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8" name="Footer Placeholder 7">
            <a:extLst>
              <a:ext uri="{FF2B5EF4-FFF2-40B4-BE49-F238E27FC236}">
                <a16:creationId xmlns:a16="http://schemas.microsoft.com/office/drawing/2014/main" id="{D0F45A79-3201-F641-8994-B26DCC0A72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9FE4AF5-F087-B746-A856-768590D65089}"/>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30025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1E30-2B18-2C41-8850-0432C02CD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D5AB0B-FEF8-AD48-A011-5814B802BD86}"/>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4" name="Footer Placeholder 3">
            <a:extLst>
              <a:ext uri="{FF2B5EF4-FFF2-40B4-BE49-F238E27FC236}">
                <a16:creationId xmlns:a16="http://schemas.microsoft.com/office/drawing/2014/main" id="{12C40D90-9E7F-BC4E-98CB-7146FAA526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284D30C-8B7A-7E4A-9689-029B2F54FC43}"/>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2016054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163BB-4AB9-6D4F-A273-141C7F485DEA}"/>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3" name="Footer Placeholder 2">
            <a:extLst>
              <a:ext uri="{FF2B5EF4-FFF2-40B4-BE49-F238E27FC236}">
                <a16:creationId xmlns:a16="http://schemas.microsoft.com/office/drawing/2014/main" id="{4D7C1682-7EBD-D948-BF57-CF33C150A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28F600-5C9C-E542-BBB9-406BD10EFBFC}"/>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391420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A8B2-D8B8-AF48-AD43-55BC24E5A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60BFD-488B-5B45-B470-34C62911F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A7727-BD2D-2A4E-9DFF-76267981B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6EB15B-64AC-B34A-915F-B127E6D7CF15}"/>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6" name="Footer Placeholder 5">
            <a:extLst>
              <a:ext uri="{FF2B5EF4-FFF2-40B4-BE49-F238E27FC236}">
                <a16:creationId xmlns:a16="http://schemas.microsoft.com/office/drawing/2014/main" id="{66B33599-C2A6-D94C-A51F-114237C307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A254FF-D9FE-F241-9852-737DC119BC45}"/>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159917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EC23-D383-8F4D-9F30-3F52C24E0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ADCAEE-0A30-1D4F-8EE6-36F0F39A8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F4047-46FD-8540-9015-D5BB57768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C9F059-521B-BC4C-A674-DBA32711F1E3}"/>
              </a:ext>
            </a:extLst>
          </p:cNvPr>
          <p:cNvSpPr>
            <a:spLocks noGrp="1"/>
          </p:cNvSpPr>
          <p:nvPr>
            <p:ph type="dt" sz="half" idx="10"/>
          </p:nvPr>
        </p:nvSpPr>
        <p:spPr>
          <a:xfrm>
            <a:off x="838200" y="6356350"/>
            <a:ext cx="2743200" cy="365125"/>
          </a:xfrm>
          <a:prstGeom prst="rect">
            <a:avLst/>
          </a:prstGeom>
        </p:spPr>
        <p:txBody>
          <a:bodyPr/>
          <a:lstStyle/>
          <a:p>
            <a:fld id="{50176671-F851-8542-B81E-93C4D3260F56}" type="datetimeFigureOut">
              <a:rPr lang="en-US" smtClean="0"/>
              <a:pPr/>
              <a:t>3/4/22</a:t>
            </a:fld>
            <a:endParaRPr lang="en-US"/>
          </a:p>
        </p:txBody>
      </p:sp>
      <p:sp>
        <p:nvSpPr>
          <p:cNvPr id="6" name="Footer Placeholder 5">
            <a:extLst>
              <a:ext uri="{FF2B5EF4-FFF2-40B4-BE49-F238E27FC236}">
                <a16:creationId xmlns:a16="http://schemas.microsoft.com/office/drawing/2014/main" id="{B8FD6E6D-FC52-E24B-9A64-B35BBAD8A6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B63D41-B43C-F04E-9303-FFBCFB43A070}"/>
              </a:ext>
            </a:extLst>
          </p:cNvPr>
          <p:cNvSpPr>
            <a:spLocks noGrp="1"/>
          </p:cNvSpPr>
          <p:nvPr>
            <p:ph type="sldNum" sz="quarter" idx="12"/>
          </p:nvPr>
        </p:nvSpPr>
        <p:spPr>
          <a:xfrm>
            <a:off x="8610600" y="6356350"/>
            <a:ext cx="2743200" cy="365125"/>
          </a:xfrm>
          <a:prstGeom prst="rect">
            <a:avLst/>
          </a:prstGeom>
        </p:spPr>
        <p:txBody>
          <a:bodyPr/>
          <a:lstStyle/>
          <a:p>
            <a:fld id="{27D10350-7A03-7442-BCA8-BBE2CE12E075}" type="slidenum">
              <a:rPr lang="en-US" smtClean="0"/>
              <a:pPr/>
              <a:t>‹#›</a:t>
            </a:fld>
            <a:endParaRPr lang="en-US"/>
          </a:p>
        </p:txBody>
      </p:sp>
    </p:spTree>
    <p:extLst>
      <p:ext uri="{BB962C8B-B14F-4D97-AF65-F5344CB8AC3E}">
        <p14:creationId xmlns:p14="http://schemas.microsoft.com/office/powerpoint/2010/main" val="31908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623A6-9BB9-8846-85E2-F9E4DD7507B3}"/>
              </a:ext>
            </a:extLst>
          </p:cNvPr>
          <p:cNvSpPr>
            <a:spLocks noGrp="1"/>
          </p:cNvSpPr>
          <p:nvPr>
            <p:ph type="title"/>
          </p:nvPr>
        </p:nvSpPr>
        <p:spPr>
          <a:xfrm>
            <a:off x="0" y="18255"/>
            <a:ext cx="12192000" cy="4623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BD8375-BEF8-AB46-978D-4B0048EEBE04}"/>
              </a:ext>
            </a:extLst>
          </p:cNvPr>
          <p:cNvSpPr>
            <a:spLocks noGrp="1"/>
          </p:cNvSpPr>
          <p:nvPr>
            <p:ph type="body" idx="1"/>
          </p:nvPr>
        </p:nvSpPr>
        <p:spPr>
          <a:xfrm>
            <a:off x="838200" y="1788459"/>
            <a:ext cx="10515600" cy="4388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0146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24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codecogs.com/eqnedit.php?latex=CV_%7bij%7d%20=%20s_%7bij%7d/u_%7bij%7d," TargetMode="External"/><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codecogs.com/eqnedit.php?latex=u_%7bij%7d=\frac%7b1%7d%7bK%7d\sum_%7bk=1%7d%5e%7bK%7d%20log\left%20(%20\widehat%7b\theta%7d_%7bijk%7d+1%20\right%20)." TargetMode="Externa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hyperlink" Target="https://www.codecogs.com/eqnedit.php?latex=\widehat%7b\theta%7d_%7bijk%7d" TargetMode="External"/><Relationship Id="rId4" Type="http://schemas.openxmlformats.org/officeDocument/2006/relationships/hyperlink" Target="https://www.codecogs.com/eqnedit.php?latex=s_%7bij%7d=\sqrt%7b\frac%7b1%7d%7bK%7d%20\sum_%7bk=1%7d%5e%7bK%7d\left%20(%20log\left%20(%20\widehat%7b\theta%7d_%7bijk%7d+1%20\right%20)%20-u_%7bij%7d%20\right%20)%20%5e2%20%20%7d," TargetMode="External"/><Relationship Id="rId9" Type="http://schemas.openxmlformats.org/officeDocument/2006/relationships/image" Target="../media/image17.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codecogs.com/eqnedit.php?latex=C\left%20(%20\alpha%20\right%20)%20=\frac%7b1%7d%7bIJ\cdot%20C_%7bK%7d%5e%7b2%7d%20%7d%20\sum_%7bi=1%7d%5e%7bI%7d%20\sum_%7bj=1%7d%5e%7bJ%7d%20\sum_%7b1\le%20k_1%20%3c%20k_2%20\le%20K%7d%5e%7bI%7d%20P\left%20(%20\left%20\%7b%20log\left%20(%20\widehat%7b\theta%7d_%7bijk_1%7d+1%20%20\right%20)%20%3c%20\alpha,%20log\left%20(%20\widehat%7b\theta%7d_%7bijk_2%7d+1%20%20\right%20)%20%3c%20\alpha%20%20\right%20\%7d%20\text%7b%20or%20%7d%20%20\left%20\%7b%20log\left%20(%20\widehat%7b\theta%7d_%7bijk_1%7d+1%20%20\right%20)%20\ge%20%20\alpha,%20log\left%20(%20\widehat%7b\theta%7d_%7bijk_2%7d+1%20%20\right%20)%20\ge%20%20\alpha%20%20\right%20\%7d%20\right%2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3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61.tiff"/><Relationship Id="rId7" Type="http://schemas.openxmlformats.org/officeDocument/2006/relationships/image" Target="../media/image65.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8.tiff"/></Relationships>
</file>

<file path=ppt/slides/_rels/slide4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1.wmf"/><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8"/>
          <p:cNvSpPr txBox="1">
            <a:spLocks noChangeArrowheads="1"/>
          </p:cNvSpPr>
          <p:nvPr/>
        </p:nvSpPr>
        <p:spPr bwMode="auto">
          <a:xfrm>
            <a:off x="2205" y="1863000"/>
            <a:ext cx="12187592" cy="592012"/>
          </a:xfrm>
          <a:prstGeom prst="rect">
            <a:avLst/>
          </a:prstGeom>
          <a:solidFill>
            <a:schemeClr val="bg1">
              <a:lumMod val="95000"/>
            </a:schemeClr>
          </a:solidFill>
          <a:ln w="9525">
            <a:solidFill>
              <a:schemeClr val="bg1">
                <a:lumMod val="95000"/>
              </a:schemeClr>
            </a:solidFill>
            <a:miter lim="800000"/>
            <a:headEnd/>
            <a:tailEnd/>
          </a:ln>
        </p:spPr>
        <p:txBody>
          <a:bodyPr wrap="square" lIns="98732" tIns="49367" rIns="98732" bIns="49367" anchor="b">
            <a:spAutoFit/>
          </a:bodyPr>
          <a:lstStyle/>
          <a:p>
            <a:pPr algn="ctr">
              <a:defRPr/>
            </a:pPr>
            <a:r>
              <a:rPr lang="en-US" sz="3199" b="1" dirty="0">
                <a:solidFill>
                  <a:srgbClr val="006600"/>
                </a:solidFill>
                <a:latin typeface="Calibri" pitchFamily="34" charset="0"/>
                <a:cs typeface="Arial Unicode MS" pitchFamily="-108" charset="0"/>
              </a:rPr>
              <a:t>LRGASP: P</a:t>
            </a:r>
            <a:r>
              <a:rPr lang="en-US" altLang="zh-CN" sz="3199" b="1" dirty="0">
                <a:solidFill>
                  <a:srgbClr val="006600"/>
                </a:solidFill>
                <a:latin typeface="Calibri" pitchFamily="34" charset="0"/>
                <a:cs typeface="Arial Unicode MS" pitchFamily="-108" charset="0"/>
              </a:rPr>
              <a:t>erformance evaluation in Challenge 2</a:t>
            </a:r>
            <a:endParaRPr lang="en-US" sz="3199" b="1" dirty="0">
              <a:solidFill>
                <a:srgbClr val="006600"/>
              </a:solidFill>
              <a:latin typeface="Calibri" pitchFamily="34" charset="0"/>
              <a:cs typeface="Arial Unicode MS" pitchFamily="-108" charset="0"/>
            </a:endParaRPr>
          </a:p>
        </p:txBody>
      </p:sp>
      <p:sp>
        <p:nvSpPr>
          <p:cNvPr id="12291" name="TextBox 10"/>
          <p:cNvSpPr txBox="1">
            <a:spLocks noChangeArrowheads="1"/>
          </p:cNvSpPr>
          <p:nvPr/>
        </p:nvSpPr>
        <p:spPr bwMode="auto">
          <a:xfrm>
            <a:off x="2206" y="2823882"/>
            <a:ext cx="12187592" cy="323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732" tIns="49367" rIns="98732" bIns="4936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599" b="1" dirty="0">
                <a:solidFill>
                  <a:srgbClr val="404040"/>
                </a:solidFill>
                <a:latin typeface="Calibri" pitchFamily="34" charset="0"/>
              </a:rPr>
              <a:t>Kin Fai Au, </a:t>
            </a:r>
            <a:r>
              <a:rPr lang="en-US" sz="2599" b="1" dirty="0" err="1">
                <a:solidFill>
                  <a:srgbClr val="404040"/>
                </a:solidFill>
                <a:latin typeface="Calibri" pitchFamily="34" charset="0"/>
              </a:rPr>
              <a:t>Dingjie</a:t>
            </a:r>
            <a:r>
              <a:rPr lang="en-US" sz="2599" b="1" dirty="0">
                <a:solidFill>
                  <a:srgbClr val="404040"/>
                </a:solidFill>
                <a:latin typeface="Calibri" pitchFamily="34" charset="0"/>
              </a:rPr>
              <a:t> Wang and </a:t>
            </a:r>
            <a:r>
              <a:rPr lang="en-US" sz="2599" b="1" dirty="0" err="1">
                <a:solidFill>
                  <a:srgbClr val="404040"/>
                </a:solidFill>
                <a:latin typeface="Calibri" pitchFamily="34" charset="0"/>
              </a:rPr>
              <a:t>Haoran</a:t>
            </a:r>
            <a:r>
              <a:rPr lang="en-US" sz="2599" b="1" dirty="0">
                <a:solidFill>
                  <a:srgbClr val="404040"/>
                </a:solidFill>
                <a:latin typeface="Calibri" pitchFamily="34" charset="0"/>
              </a:rPr>
              <a:t> Li</a:t>
            </a:r>
          </a:p>
          <a:p>
            <a:pPr algn="ctr" eaLnBrk="1" hangingPunct="1"/>
            <a:endParaRPr lang="en-US" sz="2599" b="1" dirty="0">
              <a:solidFill>
                <a:srgbClr val="404040"/>
              </a:solidFill>
              <a:latin typeface="Calibri" pitchFamily="34" charset="0"/>
            </a:endParaRPr>
          </a:p>
          <a:p>
            <a:pPr algn="ctr" eaLnBrk="1" hangingPunct="1"/>
            <a:r>
              <a:rPr lang="en-US" sz="2599" b="1" dirty="0">
                <a:solidFill>
                  <a:srgbClr val="404040"/>
                </a:solidFill>
                <a:latin typeface="Calibri" pitchFamily="34" charset="0"/>
              </a:rPr>
              <a:t>On behalf of the LRGASP evaluation team</a:t>
            </a:r>
          </a:p>
          <a:p>
            <a:pPr algn="ctr" eaLnBrk="1" hangingPunct="1"/>
            <a:endParaRPr lang="en-US" sz="2599" b="1" dirty="0">
              <a:solidFill>
                <a:srgbClr val="404040"/>
              </a:solidFill>
              <a:latin typeface="Calibri" pitchFamily="34" charset="0"/>
            </a:endParaRPr>
          </a:p>
          <a:p>
            <a:pPr algn="ctr" eaLnBrk="1" hangingPunct="1"/>
            <a:endParaRPr lang="en-US" sz="2599" b="1" dirty="0">
              <a:solidFill>
                <a:srgbClr val="404040"/>
              </a:solidFill>
              <a:latin typeface="Calibri" pitchFamily="34" charset="0"/>
            </a:endParaRPr>
          </a:p>
          <a:p>
            <a:pPr algn="ctr" eaLnBrk="1" hangingPunct="1"/>
            <a:r>
              <a:rPr lang="en-US" sz="2599" b="1" dirty="0">
                <a:solidFill>
                  <a:srgbClr val="404040"/>
                </a:solidFill>
                <a:latin typeface="Calibri" pitchFamily="34" charset="0"/>
              </a:rPr>
              <a:t>03/03/2022</a:t>
            </a:r>
          </a:p>
          <a:p>
            <a:pPr algn="ctr" eaLnBrk="1" hangingPunct="1"/>
            <a:endParaRPr lang="en-US" sz="2599" b="1" dirty="0">
              <a:solidFill>
                <a:srgbClr val="404040"/>
              </a:solidFill>
              <a:latin typeface="Calibri" pitchFamily="34" charset="0"/>
            </a:endParaRPr>
          </a:p>
          <a:p>
            <a:pPr algn="ctr" eaLnBrk="1" hangingPunct="1"/>
            <a:r>
              <a:rPr lang="en-US" sz="2200" b="1" dirty="0">
                <a:solidFill>
                  <a:srgbClr val="404040"/>
                </a:solidFill>
                <a:latin typeface="Calibri" pitchFamily="34" charset="0"/>
              </a:rPr>
              <a:t> </a:t>
            </a:r>
          </a:p>
        </p:txBody>
      </p:sp>
      <p:pic>
        <p:nvPicPr>
          <p:cNvPr id="1028" name="Picture 4"/>
          <p:cNvPicPr>
            <a:picLocks noChangeAspect="1" noChangeArrowheads="1"/>
          </p:cNvPicPr>
          <p:nvPr/>
        </p:nvPicPr>
        <p:blipFill rotWithShape="1">
          <a:blip r:embed="rId3" cstate="print"/>
          <a:srcRect b="11859"/>
          <a:stretch/>
        </p:blipFill>
        <p:spPr bwMode="auto">
          <a:xfrm>
            <a:off x="2205" y="6066479"/>
            <a:ext cx="12187592" cy="806823"/>
          </a:xfrm>
          <a:prstGeom prst="rect">
            <a:avLst/>
          </a:prstGeom>
          <a:noFill/>
          <a:ln w="9525">
            <a:noFill/>
            <a:miter lim="800000"/>
            <a:headEnd/>
            <a:tailEnd/>
          </a:ln>
        </p:spPr>
      </p:pic>
      <p:pic>
        <p:nvPicPr>
          <p:cNvPr id="1030" name="Picture 6" descr="Case Study: The Ohio State University Wexner Medical Center - Healthfuse">
            <a:extLst>
              <a:ext uri="{FF2B5EF4-FFF2-40B4-BE49-F238E27FC236}">
                <a16:creationId xmlns:a16="http://schemas.microsoft.com/office/drawing/2014/main" id="{5FAD61CA-02AB-1D42-A413-B86792283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328" y="5974735"/>
            <a:ext cx="3899647" cy="97491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272;p51">
            <a:extLst>
              <a:ext uri="{FF2B5EF4-FFF2-40B4-BE49-F238E27FC236}">
                <a16:creationId xmlns:a16="http://schemas.microsoft.com/office/drawing/2014/main" id="{769239A6-08C3-5E45-B417-4BDCE3926EB9}"/>
              </a:ext>
            </a:extLst>
          </p:cNvPr>
          <p:cNvPicPr preferRelativeResize="0"/>
          <p:nvPr/>
        </p:nvPicPr>
        <p:blipFill>
          <a:blip r:embed="rId5" cstate="print">
            <a:alphaModFix/>
          </a:blip>
          <a:stretch>
            <a:fillRect/>
          </a:stretch>
        </p:blipFill>
        <p:spPr>
          <a:xfrm>
            <a:off x="2206" y="0"/>
            <a:ext cx="2082800" cy="1474362"/>
          </a:xfrm>
          <a:prstGeom prst="rect">
            <a:avLst/>
          </a:prstGeom>
          <a:noFill/>
          <a:ln>
            <a:noFill/>
          </a:ln>
        </p:spPr>
      </p:pic>
    </p:spTree>
    <p:extLst>
      <p:ext uri="{BB962C8B-B14F-4D97-AF65-F5344CB8AC3E}">
        <p14:creationId xmlns:p14="http://schemas.microsoft.com/office/powerpoint/2010/main" val="3404729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8"/>
          <p:cNvSpPr txBox="1">
            <a:spLocks noChangeArrowheads="1"/>
          </p:cNvSpPr>
          <p:nvPr/>
        </p:nvSpPr>
        <p:spPr bwMode="auto">
          <a:xfrm>
            <a:off x="4408" y="2577533"/>
            <a:ext cx="12187592" cy="1084583"/>
          </a:xfrm>
          <a:prstGeom prst="rect">
            <a:avLst/>
          </a:prstGeom>
          <a:solidFill>
            <a:schemeClr val="bg1">
              <a:lumMod val="95000"/>
            </a:schemeClr>
          </a:solidFill>
          <a:ln w="9525">
            <a:solidFill>
              <a:schemeClr val="bg1">
                <a:lumMod val="95000"/>
              </a:schemeClr>
            </a:solidFill>
            <a:miter lim="800000"/>
            <a:headEnd/>
            <a:tailEnd/>
          </a:ln>
        </p:spPr>
        <p:txBody>
          <a:bodyPr wrap="square" lIns="98732" tIns="49367" rIns="98732" bIns="49367" anchor="b">
            <a:spAutoFit/>
          </a:bodyPr>
          <a:lstStyle/>
          <a:p>
            <a:pPr algn="ctr">
              <a:defRPr/>
            </a:pPr>
            <a:r>
              <a:rPr lang="en-US" altLang="zh-CN" sz="3200" b="1" dirty="0">
                <a:solidFill>
                  <a:srgbClr val="C00000"/>
                </a:solidFill>
                <a:latin typeface="Arial" panose="020B0604020202020204" pitchFamily="34" charset="0"/>
                <a:cs typeface="Arial" panose="020B0604020202020204" pitchFamily="34" charset="0"/>
              </a:rPr>
              <a:t>Part II.</a:t>
            </a:r>
          </a:p>
          <a:p>
            <a:pPr algn="ctr">
              <a:defRPr/>
            </a:pPr>
            <a:r>
              <a:rPr lang="en-US" altLang="zh-CN" sz="3200" b="1" dirty="0">
                <a:solidFill>
                  <a:srgbClr val="008040"/>
                </a:solidFill>
                <a:latin typeface="Arial" panose="020B0604020202020204" pitchFamily="34" charset="0"/>
                <a:cs typeface="Arial" panose="020B0604020202020204" pitchFamily="34" charset="0"/>
              </a:rPr>
              <a:t>Evaluation in real data (WTC11, H1_mix, H1-hESC and H1-DE)</a:t>
            </a:r>
            <a:endParaRPr lang="en-US" sz="3200" b="1" dirty="0">
              <a:solidFill>
                <a:srgbClr val="006600"/>
              </a:solidFill>
              <a:latin typeface="Calibri" pitchFamily="34" charset="0"/>
              <a:cs typeface="Arial Unicode MS" pitchFamily="-108" charset="0"/>
            </a:endParaRPr>
          </a:p>
        </p:txBody>
      </p:sp>
      <p:sp>
        <p:nvSpPr>
          <p:cNvPr id="12291" name="TextBox 10"/>
          <p:cNvSpPr txBox="1">
            <a:spLocks noChangeArrowheads="1"/>
          </p:cNvSpPr>
          <p:nvPr/>
        </p:nvSpPr>
        <p:spPr bwMode="auto">
          <a:xfrm>
            <a:off x="2206" y="2823882"/>
            <a:ext cx="12187592" cy="83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732" tIns="49367" rIns="98732" bIns="4936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599" b="1" dirty="0">
              <a:solidFill>
                <a:srgbClr val="404040"/>
              </a:solidFill>
              <a:latin typeface="Calibri" pitchFamily="34" charset="0"/>
            </a:endParaRPr>
          </a:p>
          <a:p>
            <a:pPr algn="ctr" eaLnBrk="1" hangingPunct="1"/>
            <a:r>
              <a:rPr lang="en-US" sz="2200" b="1" dirty="0">
                <a:solidFill>
                  <a:srgbClr val="404040"/>
                </a:solidFill>
                <a:latin typeface="Calibri" pitchFamily="34" charset="0"/>
              </a:rPr>
              <a:t> </a:t>
            </a:r>
          </a:p>
        </p:txBody>
      </p:sp>
      <p:pic>
        <p:nvPicPr>
          <p:cNvPr id="6" name="Google Shape;272;p51">
            <a:extLst>
              <a:ext uri="{FF2B5EF4-FFF2-40B4-BE49-F238E27FC236}">
                <a16:creationId xmlns:a16="http://schemas.microsoft.com/office/drawing/2014/main" id="{769239A6-08C3-5E45-B417-4BDCE3926EB9}"/>
              </a:ext>
            </a:extLst>
          </p:cNvPr>
          <p:cNvPicPr preferRelativeResize="0"/>
          <p:nvPr/>
        </p:nvPicPr>
        <p:blipFill>
          <a:blip r:embed="rId3" cstate="print">
            <a:alphaModFix/>
          </a:blip>
          <a:stretch>
            <a:fillRect/>
          </a:stretch>
        </p:blipFill>
        <p:spPr>
          <a:xfrm>
            <a:off x="2206" y="0"/>
            <a:ext cx="2082800" cy="1474362"/>
          </a:xfrm>
          <a:prstGeom prst="rect">
            <a:avLst/>
          </a:prstGeom>
          <a:noFill/>
          <a:ln>
            <a:noFill/>
          </a:ln>
        </p:spPr>
      </p:pic>
    </p:spTree>
    <p:extLst>
      <p:ext uri="{BB962C8B-B14F-4D97-AF65-F5344CB8AC3E}">
        <p14:creationId xmlns:p14="http://schemas.microsoft.com/office/powerpoint/2010/main" val="3404729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Irreproducibility </a:t>
            </a:r>
            <a:endParaRPr lang="zh-CN" altLang="en-US" sz="1588" b="1" dirty="0">
              <a:solidFill>
                <a:schemeClr val="tx1"/>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Consistency </a:t>
            </a:r>
            <a:endParaRPr lang="zh-CN" altLang="en-US" sz="1588" b="1" dirty="0">
              <a:solidFill>
                <a:schemeClr val="tx1"/>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Resolution Entropy </a:t>
            </a:r>
            <a:endParaRPr lang="zh-CN" altLang="en-US" sz="1588" b="1" dirty="0">
              <a:solidFill>
                <a:schemeClr val="tx1"/>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solidFill>
              </a:rPr>
              <a:t>Statistical measures</a:t>
            </a:r>
            <a:endParaRPr lang="zh-CN" altLang="en-US" sz="1588" b="1" dirty="0">
              <a:solidFill>
                <a:srgbClr val="FF0000"/>
              </a:solidFill>
            </a:endParaRPr>
          </a:p>
        </p:txBody>
      </p:sp>
      <p:sp>
        <p:nvSpPr>
          <p:cNvPr id="14" name="圆角矩形 124">
            <a:extLst>
              <a:ext uri="{FF2B5EF4-FFF2-40B4-BE49-F238E27FC236}">
                <a16:creationId xmlns:a16="http://schemas.microsoft.com/office/drawing/2014/main" id="{A717091F-2027-184C-9C4B-7B55BB6F4CFF}"/>
              </a:ext>
            </a:extLst>
          </p:cNvPr>
          <p:cNvSpPr/>
          <p:nvPr/>
        </p:nvSpPr>
        <p:spPr>
          <a:xfrm>
            <a:off x="6356723" y="4969894"/>
            <a:ext cx="2165537" cy="403412"/>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49968"/>
                  </a:schemeClr>
                </a:solidFill>
              </a:rPr>
              <a:t>ARR</a:t>
            </a:r>
            <a:endParaRPr lang="zh-CN" altLang="en-US" sz="1588" b="1" dirty="0">
              <a:solidFill>
                <a:schemeClr val="tx1">
                  <a:alpha val="49968"/>
                </a:schemeClr>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6363726" y="5440541"/>
            <a:ext cx="2151529" cy="403412"/>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49968"/>
                  </a:schemeClr>
                </a:solidFill>
              </a:rPr>
              <a:t>NRMSE</a:t>
            </a:r>
            <a:endParaRPr lang="zh-CN" altLang="en-US" sz="1588" b="1" dirty="0">
              <a:solidFill>
                <a:schemeClr val="tx1">
                  <a:alpha val="49968"/>
                </a:schemeClr>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6363726" y="5911188"/>
            <a:ext cx="2151529" cy="403412"/>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49968"/>
                  </a:schemeClr>
                </a:solidFill>
              </a:rPr>
              <a:t>MRD</a:t>
            </a:r>
            <a:endParaRPr lang="zh-CN" altLang="en-US" sz="1588" b="1" dirty="0">
              <a:solidFill>
                <a:schemeClr val="tx1">
                  <a:alpha val="49968"/>
                </a:schemeClr>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6255870" y="4364776"/>
            <a:ext cx="2367243" cy="2084294"/>
          </a:xfrm>
          <a:prstGeom prst="roundRect">
            <a:avLst/>
          </a:prstGeom>
          <a:noFill/>
          <a:ln w="19050">
            <a:solidFill>
              <a:schemeClr val="accent1">
                <a:alpha val="24661"/>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6356723" y="4499247"/>
            <a:ext cx="2165537" cy="403412"/>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49968"/>
                  </a:schemeClr>
                </a:solidFill>
              </a:rPr>
              <a:t>Correlation</a:t>
            </a:r>
            <a:endParaRPr lang="zh-CN" altLang="en-US" sz="1588" b="1" dirty="0">
              <a:solidFill>
                <a:schemeClr val="tx1">
                  <a:alpha val="49968"/>
                </a:schemeClr>
              </a:solidFill>
            </a:endParaRPr>
          </a:p>
        </p:txBody>
      </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Raw real data </a:t>
            </a:r>
            <a:endParaRPr lang="zh-CN" altLang="en-US" sz="1588" b="1" dirty="0">
              <a:solidFill>
                <a:schemeClr val="tx1"/>
              </a:solidFill>
            </a:endParaRPr>
          </a:p>
        </p:txBody>
      </p:sp>
      <p:cxnSp>
        <p:nvCxnSpPr>
          <p:cNvPr id="24" name="肘形连接符 21">
            <a:extLst>
              <a:ext uri="{FF2B5EF4-FFF2-40B4-BE49-F238E27FC236}">
                <a16:creationId xmlns:a16="http://schemas.microsoft.com/office/drawing/2014/main" id="{6FB63981-879B-8A49-B02F-3A2331752D1E}"/>
              </a:ext>
            </a:extLst>
          </p:cNvPr>
          <p:cNvCxnSpPr>
            <a:cxnSpLocks/>
            <a:stCxn id="21" idx="2"/>
            <a:endCxn id="22" idx="0"/>
          </p:cNvCxnSpPr>
          <p:nvPr/>
        </p:nvCxnSpPr>
        <p:spPr>
          <a:xfrm rot="5400000">
            <a:off x="4513219" y="313899"/>
            <a:ext cx="532364" cy="27284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endCxn id="23" idx="0"/>
          </p:cNvCxnSpPr>
          <p:nvPr/>
        </p:nvCxnSpPr>
        <p:spPr>
          <a:xfrm>
            <a:off x="6143625" y="1680882"/>
            <a:ext cx="2801285" cy="263423"/>
          </a:xfrm>
          <a:prstGeom prst="bentConnector2">
            <a:avLst/>
          </a:prstGeom>
          <a:ln>
            <a:solidFill>
              <a:schemeClr val="accent1">
                <a:alpha val="24661"/>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Multiple replicates </a:t>
            </a:r>
          </a:p>
          <a:p>
            <a:pPr algn="ctr"/>
            <a:r>
              <a:rPr lang="en-US" altLang="zh-CN" sz="1412" b="1" dirty="0">
                <a:solidFill>
                  <a:srgbClr val="FF0000"/>
                </a:solidFill>
              </a:rPr>
              <a:t>(no ground truth)</a:t>
            </a:r>
            <a:endParaRPr lang="zh-CN" altLang="en-US" sz="1412" b="1" dirty="0">
              <a:solidFill>
                <a:srgbClr val="FF0000"/>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solidFill>
              <a:schemeClr val="accent1">
                <a:alpha val="24661"/>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p:cNvCxnSpPr>
          <p:nvPr/>
        </p:nvCxnSpPr>
        <p:spPr>
          <a:xfrm rot="16200000" flipH="1">
            <a:off x="5987969" y="1815924"/>
            <a:ext cx="309982" cy="1"/>
          </a:xfrm>
          <a:prstGeom prst="bentConnector3">
            <a:avLst>
              <a:gd name="adj1" fmla="val 50000"/>
            </a:avLst>
          </a:prstGeom>
          <a:ln>
            <a:solidFill>
              <a:schemeClr val="accent1">
                <a:alpha val="24661"/>
              </a:schemeClr>
            </a:solidFill>
            <a:tailEnd type="arrow"/>
          </a:ln>
        </p:spPr>
        <p:style>
          <a:lnRef idx="2">
            <a:schemeClr val="accent1"/>
          </a:lnRef>
          <a:fillRef idx="0">
            <a:schemeClr val="accent1"/>
          </a:fillRef>
          <a:effectRef idx="1">
            <a:schemeClr val="accent1"/>
          </a:effectRef>
          <a:fontRef idx="minor">
            <a:schemeClr val="tx1"/>
          </a:fontRef>
        </p:style>
      </p:cxn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49968"/>
                  </a:schemeClr>
                </a:solidFill>
              </a:rPr>
              <a:t>Simulation data </a:t>
            </a:r>
            <a:endParaRPr lang="zh-CN" altLang="en-US" sz="1588" b="1" dirty="0">
              <a:solidFill>
                <a:schemeClr val="tx1">
                  <a:alpha val="49968"/>
                </a:schemeClr>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49968"/>
                  </a:schemeClr>
                </a:solidFill>
              </a:rPr>
              <a:t>Single replicate data</a:t>
            </a:r>
          </a:p>
          <a:p>
            <a:pPr algn="ctr"/>
            <a:r>
              <a:rPr lang="en-US" altLang="zh-CN" sz="1412" b="1" dirty="0">
                <a:solidFill>
                  <a:schemeClr val="tx1">
                    <a:alpha val="49968"/>
                  </a:schemeClr>
                </a:solidFill>
              </a:rPr>
              <a:t>(ground truth is available)</a:t>
            </a:r>
            <a:endParaRPr lang="zh-CN" altLang="en-US" sz="1412" b="1" dirty="0">
              <a:solidFill>
                <a:schemeClr val="tx1">
                  <a:alpha val="49968"/>
                </a:schemeClr>
              </a:solidFill>
            </a:endParaRPr>
          </a:p>
        </p:txBody>
      </p:sp>
      <p:cxnSp>
        <p:nvCxnSpPr>
          <p:cNvPr id="29" name="肘形连接符 74">
            <a:extLst>
              <a:ext uri="{FF2B5EF4-FFF2-40B4-BE49-F238E27FC236}">
                <a16:creationId xmlns:a16="http://schemas.microsoft.com/office/drawing/2014/main" id="{DD0875B2-40B9-5E4F-BF5E-F8E6124F4740}"/>
              </a:ext>
            </a:extLst>
          </p:cNvPr>
          <p:cNvCxnSpPr>
            <a:cxnSpLocks/>
            <a:stCxn id="23" idx="2"/>
            <a:endCxn id="27" idx="0"/>
          </p:cNvCxnSpPr>
          <p:nvPr/>
        </p:nvCxnSpPr>
        <p:spPr>
          <a:xfrm rot="16200000" flipH="1">
            <a:off x="9393289" y="2101043"/>
            <a:ext cx="407327" cy="1304085"/>
          </a:xfrm>
          <a:prstGeom prst="bentConnector3">
            <a:avLst>
              <a:gd name="adj1" fmla="val 50000"/>
            </a:avLst>
          </a:prstGeom>
          <a:ln>
            <a:solidFill>
              <a:schemeClr val="accent1">
                <a:alpha val="24661"/>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49968"/>
                  </a:schemeClr>
                </a:solidFill>
              </a:rPr>
              <a:t>Cell mixture data</a:t>
            </a:r>
          </a:p>
          <a:p>
            <a:pPr algn="ctr"/>
            <a:r>
              <a:rPr lang="en-US" altLang="zh-CN" sz="1412" b="1" dirty="0">
                <a:solidFill>
                  <a:schemeClr val="tx1">
                    <a:alpha val="49968"/>
                  </a:schemeClr>
                </a:solidFill>
              </a:rPr>
              <a:t>(expected vs observed)</a:t>
            </a:r>
            <a:endParaRPr lang="zh-CN" altLang="en-US" sz="1412" b="1" dirty="0">
              <a:solidFill>
                <a:schemeClr val="tx1">
                  <a:alpha val="49968"/>
                </a:schemeClr>
              </a:solidFill>
            </a:endParaRPr>
          </a:p>
        </p:txBody>
      </p: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49968"/>
                  </a:schemeClr>
                </a:solidFill>
              </a:rPr>
              <a:t>Synthetic data </a:t>
            </a:r>
            <a:endParaRPr lang="zh-CN" altLang="en-US" sz="1588" b="1" dirty="0">
              <a:solidFill>
                <a:schemeClr val="tx1">
                  <a:alpha val="49968"/>
                </a:schemeClr>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alpha val="24864"/>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49968"/>
                  </a:schemeClr>
                </a:solidFill>
              </a:rPr>
              <a:t>SIRV data</a:t>
            </a:r>
          </a:p>
          <a:p>
            <a:pPr algn="ctr"/>
            <a:r>
              <a:rPr lang="en-US" altLang="zh-CN" sz="1412" b="1" dirty="0">
                <a:solidFill>
                  <a:schemeClr val="tx1">
                    <a:alpha val="49968"/>
                  </a:schemeClr>
                </a:solidFill>
              </a:rPr>
              <a:t>(ground truth is available)</a:t>
            </a:r>
            <a:endParaRPr lang="zh-CN" altLang="en-US" sz="1412" b="1" dirty="0">
              <a:solidFill>
                <a:schemeClr val="tx1">
                  <a:alpha val="49968"/>
                </a:schemeClr>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50095" y="2659424"/>
            <a:ext cx="601202" cy="2809503"/>
          </a:xfrm>
          <a:prstGeom prst="bentConnector3">
            <a:avLst>
              <a:gd name="adj1" fmla="val 50000"/>
            </a:avLst>
          </a:prstGeom>
          <a:ln>
            <a:solidFill>
              <a:schemeClr val="accent1">
                <a:alpha val="24661"/>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solidFill>
              <a:schemeClr val="accent1">
                <a:alpha val="24661"/>
              </a:schemeClr>
            </a:solidFill>
            <a:tailEnd type="none"/>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solidFill>
              <a:schemeClr val="accent1">
                <a:alpha val="24661"/>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p:cNvCxnSpPr>
          <p:nvPr/>
        </p:nvCxnSpPr>
        <p:spPr>
          <a:xfrm rot="16200000" flipH="1">
            <a:off x="7290955" y="3915502"/>
            <a:ext cx="309982" cy="1"/>
          </a:xfrm>
          <a:prstGeom prst="bentConnector3">
            <a:avLst>
              <a:gd name="adj1" fmla="val 50000"/>
            </a:avLst>
          </a:prstGeom>
          <a:ln>
            <a:solidFill>
              <a:schemeClr val="accent1">
                <a:alpha val="24661"/>
              </a:schemeClr>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533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000" dirty="0"/>
              <a:t>Irreproducibility and ACVC</a:t>
            </a:r>
            <a:endParaRPr lang="zh-CN" altLang="en-US" sz="3000" dirty="0"/>
          </a:p>
        </p:txBody>
      </p:sp>
      <p:grpSp>
        <p:nvGrpSpPr>
          <p:cNvPr id="3" name="组合 32"/>
          <p:cNvGrpSpPr/>
          <p:nvPr/>
        </p:nvGrpSpPr>
        <p:grpSpPr>
          <a:xfrm>
            <a:off x="5799903" y="833225"/>
            <a:ext cx="6345442" cy="1492112"/>
            <a:chOff x="5799903" y="775475"/>
            <a:chExt cx="6345442" cy="1492112"/>
          </a:xfrm>
        </p:grpSpPr>
        <p:sp>
          <p:nvSpPr>
            <p:cNvPr id="29" name="文本框 8">
              <a:extLst>
                <a:ext uri="{FF2B5EF4-FFF2-40B4-BE49-F238E27FC236}">
                  <a16:creationId xmlns:a16="http://schemas.microsoft.com/office/drawing/2014/main" id="{831CC295-C26C-4643-BF1F-17F58CA89697}"/>
                </a:ext>
              </a:extLst>
            </p:cNvPr>
            <p:cNvSpPr txBox="1"/>
            <p:nvPr/>
          </p:nvSpPr>
          <p:spPr>
            <a:xfrm>
              <a:off x="5828851" y="775475"/>
              <a:ext cx="4621702" cy="307777"/>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sz="1400" b="1" dirty="0">
                  <a:latin typeface="Arial" pitchFamily="34" charset="0"/>
                  <a:cs typeface="Arial" pitchFamily="34" charset="0"/>
                </a:rPr>
                <a:t>Plot </a:t>
              </a:r>
              <a:r>
                <a:rPr lang="en-US" altLang="zh-CN" sz="1400" b="1" i="1" dirty="0" err="1">
                  <a:solidFill>
                    <a:srgbClr val="C00000"/>
                  </a:solidFill>
                  <a:latin typeface="Arial" pitchFamily="34" charset="0"/>
                  <a:cs typeface="Arial" pitchFamily="34" charset="0"/>
                </a:rPr>
                <a:t>CV</a:t>
              </a:r>
              <a:r>
                <a:rPr lang="en-US" altLang="zh-CN" sz="1400" b="1" i="1" baseline="-25000" dirty="0" err="1">
                  <a:solidFill>
                    <a:srgbClr val="C00000"/>
                  </a:solidFill>
                  <a:latin typeface="Arial" pitchFamily="34" charset="0"/>
                  <a:cs typeface="Arial" pitchFamily="34" charset="0"/>
                </a:rPr>
                <a:t>ij</a:t>
              </a:r>
              <a:r>
                <a:rPr lang="en-US" altLang="zh-CN" sz="1400" b="1" dirty="0">
                  <a:solidFill>
                    <a:srgbClr val="C00000"/>
                  </a:solidFill>
                  <a:latin typeface="Arial" pitchFamily="34" charset="0"/>
                  <a:cs typeface="Arial" pitchFamily="34" charset="0"/>
                </a:rPr>
                <a:t> </a:t>
              </a:r>
              <a:r>
                <a:rPr lang="en-US" altLang="zh-CN" sz="1400" b="1" dirty="0">
                  <a:latin typeface="Arial" pitchFamily="34" charset="0"/>
                  <a:cs typeface="Arial" pitchFamily="34" charset="0"/>
                </a:rPr>
                <a:t>versus average abundance</a:t>
              </a:r>
              <a:r>
                <a:rPr lang="en-US" altLang="zh-CN" sz="1400" b="1" i="1" dirty="0">
                  <a:solidFill>
                    <a:srgbClr val="FF0000"/>
                  </a:solidFill>
                  <a:latin typeface="Arial" pitchFamily="34" charset="0"/>
                  <a:cs typeface="Arial" pitchFamily="34" charset="0"/>
                </a:rPr>
                <a:t> </a:t>
              </a:r>
              <a:r>
                <a:rPr lang="en-US" altLang="zh-CN" sz="1400" b="1" i="1" dirty="0" err="1">
                  <a:solidFill>
                    <a:srgbClr val="C00000"/>
                  </a:solidFill>
                  <a:latin typeface="Arial" pitchFamily="34" charset="0"/>
                  <a:cs typeface="Arial" pitchFamily="34" charset="0"/>
                </a:rPr>
                <a:t>u</a:t>
              </a:r>
              <a:r>
                <a:rPr lang="en-US" altLang="zh-CN" sz="1400" b="1" i="1" baseline="-25000" dirty="0" err="1">
                  <a:solidFill>
                    <a:srgbClr val="C00000"/>
                  </a:solidFill>
                  <a:latin typeface="Arial" pitchFamily="34" charset="0"/>
                  <a:cs typeface="Arial" pitchFamily="34" charset="0"/>
                </a:rPr>
                <a:t>ij</a:t>
              </a:r>
              <a:r>
                <a:rPr lang="en-US" altLang="zh-CN" sz="1400" b="1" dirty="0">
                  <a:solidFill>
                    <a:srgbClr val="C00000"/>
                  </a:solidFill>
                  <a:latin typeface="Arial" pitchFamily="34" charset="0"/>
                  <a:cs typeface="Arial" pitchFamily="34" charset="0"/>
                </a:rPr>
                <a:t> </a:t>
              </a:r>
              <a:r>
                <a:rPr lang="en-US" altLang="zh-CN" sz="1400" b="1" baseline="-25000" dirty="0">
                  <a:solidFill>
                    <a:srgbClr val="C00000"/>
                  </a:solidFill>
                  <a:latin typeface="Arial" pitchFamily="34" charset="0"/>
                  <a:cs typeface="Arial" pitchFamily="34" charset="0"/>
                </a:rPr>
                <a:t> </a:t>
              </a:r>
              <a:endParaRPr lang="en-US" altLang="zh-CN" sz="1400" i="1" dirty="0">
                <a:solidFill>
                  <a:srgbClr val="C00000"/>
                </a:solidFill>
                <a:latin typeface="Arial" pitchFamily="34" charset="0"/>
                <a:cs typeface="Arial" pitchFamily="34" charset="0"/>
              </a:endParaRPr>
            </a:p>
          </p:txBody>
        </p:sp>
        <p:sp>
          <p:nvSpPr>
            <p:cNvPr id="31" name="文本框 8">
              <a:extLst>
                <a:ext uri="{FF2B5EF4-FFF2-40B4-BE49-F238E27FC236}">
                  <a16:creationId xmlns:a16="http://schemas.microsoft.com/office/drawing/2014/main" id="{831CC295-C26C-4643-BF1F-17F58CA89697}"/>
                </a:ext>
              </a:extLst>
            </p:cNvPr>
            <p:cNvSpPr txBox="1"/>
            <p:nvPr/>
          </p:nvSpPr>
          <p:spPr>
            <a:xfrm>
              <a:off x="5799903" y="1205758"/>
              <a:ext cx="6345442" cy="1061829"/>
            </a:xfrm>
            <a:prstGeom prst="rect">
              <a:avLst/>
            </a:prstGeom>
            <a:noFill/>
          </p:spPr>
          <p:txBody>
            <a:bodyPr wrap="square" rtlCol="0">
              <a:spAutoFit/>
            </a:bodyPr>
            <a:lstStyle/>
            <a:p>
              <a:pPr marL="285750">
                <a:lnSpc>
                  <a:spcPct val="150000"/>
                </a:lnSpc>
                <a:spcAft>
                  <a:spcPts val="600"/>
                </a:spcAft>
              </a:pPr>
              <a:r>
                <a:rPr lang="en-US" altLang="zh-CN" sz="1400" b="1" dirty="0"/>
                <a:t>We can plot </a:t>
              </a:r>
              <a:r>
                <a:rPr lang="en-US" altLang="zh-CN" sz="1400" b="1" i="1" dirty="0" err="1">
                  <a:solidFill>
                    <a:srgbClr val="C00000"/>
                  </a:solidFill>
                  <a:latin typeface="Arial" pitchFamily="34" charset="0"/>
                  <a:cs typeface="Arial" pitchFamily="34" charset="0"/>
                </a:rPr>
                <a:t>CV</a:t>
              </a:r>
              <a:r>
                <a:rPr lang="en-US" altLang="zh-CN" sz="1400" b="1" i="1" baseline="-25000" dirty="0" err="1">
                  <a:solidFill>
                    <a:srgbClr val="C00000"/>
                  </a:solidFill>
                  <a:latin typeface="Arial" pitchFamily="34" charset="0"/>
                  <a:cs typeface="Arial" pitchFamily="34" charset="0"/>
                </a:rPr>
                <a:t>ij</a:t>
              </a:r>
              <a:r>
                <a:rPr lang="en-US" altLang="zh-CN" sz="1400" b="1" dirty="0">
                  <a:solidFill>
                    <a:srgbClr val="C00000"/>
                  </a:solidFill>
                  <a:latin typeface="Arial" pitchFamily="34" charset="0"/>
                  <a:cs typeface="Arial" pitchFamily="34" charset="0"/>
                </a:rPr>
                <a:t> </a:t>
              </a:r>
              <a:r>
                <a:rPr lang="en-US" altLang="zh-CN" sz="1400" b="1" dirty="0"/>
                <a:t>versus average abundance </a:t>
              </a:r>
              <a:r>
                <a:rPr lang="en-US" altLang="zh-CN" sz="1400" b="1" i="1" dirty="0" err="1">
                  <a:solidFill>
                    <a:srgbClr val="C00000"/>
                  </a:solidFill>
                  <a:latin typeface="Arial" pitchFamily="34" charset="0"/>
                  <a:cs typeface="Arial" pitchFamily="34" charset="0"/>
                </a:rPr>
                <a:t>u</a:t>
              </a:r>
              <a:r>
                <a:rPr lang="en-US" altLang="zh-CN" sz="1400" b="1" i="1" baseline="-25000" dirty="0" err="1">
                  <a:solidFill>
                    <a:srgbClr val="C00000"/>
                  </a:solidFill>
                  <a:latin typeface="Arial" pitchFamily="34" charset="0"/>
                  <a:cs typeface="Arial" pitchFamily="34" charset="0"/>
                </a:rPr>
                <a:t>ij</a:t>
              </a:r>
              <a:r>
                <a:rPr lang="en-US" altLang="zh-CN" sz="1400" b="1" dirty="0"/>
                <a:t>  to examine how </a:t>
              </a:r>
              <a:r>
                <a:rPr lang="en-US" altLang="zh-CN" sz="1400" b="1" i="1" dirty="0"/>
                <a:t>CV</a:t>
              </a:r>
              <a:r>
                <a:rPr lang="en-US" altLang="zh-CN" sz="1400" b="1" dirty="0"/>
                <a:t> changes with respect to the abundance and the </a:t>
              </a:r>
              <a:r>
                <a:rPr lang="en-US" altLang="zh-CN" sz="1400" b="1" u="sng" dirty="0">
                  <a:solidFill>
                    <a:srgbClr val="C00000"/>
                  </a:solidFill>
                </a:rPr>
                <a:t>a</a:t>
              </a:r>
              <a:r>
                <a:rPr lang="en-US" altLang="zh-CN" sz="1400" b="1" dirty="0">
                  <a:solidFill>
                    <a:srgbClr val="C00000"/>
                  </a:solidFill>
                </a:rPr>
                <a:t>rea under the </a:t>
              </a:r>
              <a:r>
                <a:rPr lang="en-US" altLang="zh-CN" sz="1400" b="1" i="1" u="sng" dirty="0">
                  <a:solidFill>
                    <a:srgbClr val="C00000"/>
                  </a:solidFill>
                </a:rPr>
                <a:t>CV</a:t>
              </a:r>
              <a:r>
                <a:rPr lang="en-US" altLang="zh-CN" sz="1400" b="1" i="1" dirty="0">
                  <a:solidFill>
                    <a:srgbClr val="C00000"/>
                  </a:solidFill>
                </a:rPr>
                <a:t> </a:t>
              </a:r>
              <a:r>
                <a:rPr lang="en-US" altLang="zh-CN" sz="1400" b="1" u="sng" dirty="0">
                  <a:solidFill>
                    <a:srgbClr val="C00000"/>
                  </a:solidFill>
                </a:rPr>
                <a:t>c</a:t>
              </a:r>
              <a:r>
                <a:rPr lang="en-US" altLang="zh-CN" sz="1400" b="1" dirty="0">
                  <a:solidFill>
                    <a:srgbClr val="C00000"/>
                  </a:solidFill>
                </a:rPr>
                <a:t>urve (ACVC) is calculated as a secondary statistic.</a:t>
              </a:r>
              <a:endParaRPr lang="en-US" altLang="zh-CN" sz="1400" b="1" i="1" dirty="0">
                <a:solidFill>
                  <a:srgbClr val="C00000"/>
                </a:solidFill>
                <a:latin typeface="Arial" pitchFamily="34" charset="0"/>
                <a:cs typeface="Arial" pitchFamily="34" charset="0"/>
              </a:endParaRPr>
            </a:p>
          </p:txBody>
        </p:sp>
      </p:grpSp>
      <p:grpSp>
        <p:nvGrpSpPr>
          <p:cNvPr id="18" name="组合 40"/>
          <p:cNvGrpSpPr/>
          <p:nvPr/>
        </p:nvGrpSpPr>
        <p:grpSpPr>
          <a:xfrm>
            <a:off x="18662" y="715050"/>
            <a:ext cx="5535832" cy="5122603"/>
            <a:chOff x="18662" y="715050"/>
            <a:chExt cx="5535832" cy="5122603"/>
          </a:xfrm>
        </p:grpSpPr>
        <p:grpSp>
          <p:nvGrpSpPr>
            <p:cNvPr id="19" name="组合 38"/>
            <p:cNvGrpSpPr/>
            <p:nvPr/>
          </p:nvGrpSpPr>
          <p:grpSpPr>
            <a:xfrm>
              <a:off x="18662" y="715050"/>
              <a:ext cx="5535832" cy="5122603"/>
              <a:chOff x="18662" y="715050"/>
              <a:chExt cx="5535832" cy="5122603"/>
            </a:xfrm>
          </p:grpSpPr>
          <p:grpSp>
            <p:nvGrpSpPr>
              <p:cNvPr id="23" name="组合 31"/>
              <p:cNvGrpSpPr/>
              <p:nvPr/>
            </p:nvGrpSpPr>
            <p:grpSpPr>
              <a:xfrm>
                <a:off x="18662" y="715050"/>
                <a:ext cx="5535832" cy="4260042"/>
                <a:chOff x="18662" y="715050"/>
                <a:chExt cx="5535832" cy="4260042"/>
              </a:xfrm>
            </p:grpSpPr>
            <p:sp>
              <p:nvSpPr>
                <p:cNvPr id="5" name="TextBox 4"/>
                <p:cNvSpPr txBox="1"/>
                <p:nvPr/>
              </p:nvSpPr>
              <p:spPr>
                <a:xfrm>
                  <a:off x="18662" y="715050"/>
                  <a:ext cx="5535832" cy="1384995"/>
                </a:xfrm>
                <a:prstGeom prst="rect">
                  <a:avLst/>
                </a:prstGeom>
                <a:noFill/>
              </p:spPr>
              <p:txBody>
                <a:bodyPr wrap="square" rtlCol="0">
                  <a:spAutoFit/>
                </a:bodyPr>
                <a:lstStyle/>
                <a:p>
                  <a:pPr>
                    <a:lnSpc>
                      <a:spcPct val="150000"/>
                    </a:lnSpc>
                    <a:buFont typeface="Wingdings" pitchFamily="2" charset="2"/>
                    <a:buChar char="Ø"/>
                  </a:pPr>
                  <a:r>
                    <a:rPr lang="en-US" altLang="zh-CN" sz="1400" dirty="0"/>
                    <a:t>Denote       as the abundance estimation of transcript (</a:t>
                  </a:r>
                  <a:r>
                    <a:rPr lang="en-US" altLang="zh-CN" sz="1400" i="1" dirty="0" err="1"/>
                    <a:t>i</a:t>
                  </a:r>
                  <a:r>
                    <a:rPr lang="en-US" altLang="zh-CN" sz="1400" dirty="0"/>
                    <a:t>=1,2, …, </a:t>
                  </a:r>
                  <a:r>
                    <a:rPr lang="en-US" altLang="zh-CN" sz="1400" i="1" dirty="0"/>
                    <a:t>I</a:t>
                  </a:r>
                  <a:r>
                    <a:rPr lang="en-US" altLang="zh-CN" sz="1400" dirty="0"/>
                    <a:t>) in a sample, where </a:t>
                  </a:r>
                  <a:r>
                    <a:rPr lang="en-US" altLang="zh-CN" sz="1400" i="1" dirty="0"/>
                    <a:t>j </a:t>
                  </a:r>
                  <a:r>
                    <a:rPr lang="en-US" altLang="zh-CN" sz="1400" dirty="0"/>
                    <a:t>(</a:t>
                  </a:r>
                  <a:r>
                    <a:rPr lang="en-US" altLang="zh-CN" sz="1400" i="1" dirty="0"/>
                    <a:t>j</a:t>
                  </a:r>
                  <a:r>
                    <a:rPr lang="en-US" altLang="zh-CN" sz="1400" dirty="0"/>
                    <a:t>=1,2) represents different groups (i.e., conditions or tissues) and </a:t>
                  </a:r>
                  <a:r>
                    <a:rPr lang="en-US" altLang="zh-CN" sz="1400" i="1" dirty="0"/>
                    <a:t>k</a:t>
                  </a:r>
                  <a:r>
                    <a:rPr lang="en-US" altLang="zh-CN" sz="1400" dirty="0"/>
                    <a:t> (</a:t>
                  </a:r>
                  <a:r>
                    <a:rPr lang="en-US" altLang="zh-CN" sz="1400" i="1" dirty="0"/>
                    <a:t>k</a:t>
                  </a:r>
                  <a:r>
                    <a:rPr lang="en-US" altLang="zh-CN" sz="1400" dirty="0"/>
                    <a:t>=1,2, …, </a:t>
                  </a:r>
                  <a:r>
                    <a:rPr lang="en-US" altLang="zh-CN" sz="1400" i="1" dirty="0"/>
                    <a:t>K</a:t>
                  </a:r>
                  <a:r>
                    <a:rPr lang="en-US" altLang="zh-CN" sz="1400" dirty="0"/>
                    <a:t>) represents different replicates within </a:t>
                  </a:r>
                  <a:r>
                    <a:rPr lang="en-US" altLang="zh-CN" sz="1400"/>
                    <a:t>the group.</a:t>
                  </a:r>
                  <a:endParaRPr lang="zh-CN" altLang="en-US" sz="1400" b="1" dirty="0">
                    <a:latin typeface="+mj-lt"/>
                  </a:endParaRPr>
                </a:p>
              </p:txBody>
            </p:sp>
            <p:sp>
              <p:nvSpPr>
                <p:cNvPr id="8" name="文本框 8">
                  <a:extLst>
                    <a:ext uri="{FF2B5EF4-FFF2-40B4-BE49-F238E27FC236}">
                      <a16:creationId xmlns:a16="http://schemas.microsoft.com/office/drawing/2014/main" id="{831CC295-C26C-4643-BF1F-17F58CA89697}"/>
                    </a:ext>
                  </a:extLst>
                </p:cNvPr>
                <p:cNvSpPr txBox="1"/>
                <p:nvPr/>
              </p:nvSpPr>
              <p:spPr>
                <a:xfrm>
                  <a:off x="83648" y="2120121"/>
                  <a:ext cx="4911864" cy="307777"/>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sz="1400" b="1" dirty="0">
                      <a:latin typeface="+mj-lt"/>
                      <a:cs typeface="Arial" pitchFamily="34" charset="0"/>
                    </a:rPr>
                    <a:t>Coefficient of variation </a:t>
                  </a:r>
                  <a:r>
                    <a:rPr lang="en-US" altLang="zh-CN" sz="1400" b="1" i="1" dirty="0" err="1">
                      <a:latin typeface="+mj-lt"/>
                      <a:cs typeface="Arial" pitchFamily="34" charset="0"/>
                    </a:rPr>
                    <a:t>CV</a:t>
                  </a:r>
                  <a:r>
                    <a:rPr lang="en-US" altLang="zh-CN" sz="1400" b="1" i="1" baseline="-25000" dirty="0" err="1">
                      <a:latin typeface="+mj-lt"/>
                    </a:rPr>
                    <a:t>ij</a:t>
                  </a:r>
                  <a:r>
                    <a:rPr lang="en-US" altLang="zh-CN" sz="1400" b="1" i="1" dirty="0">
                      <a:latin typeface="+mj-lt"/>
                    </a:rPr>
                    <a:t> </a:t>
                  </a:r>
                  <a:r>
                    <a:rPr lang="en-US" altLang="zh-CN" sz="1400" b="1" dirty="0">
                      <a:latin typeface="+mj-lt"/>
                      <a:cs typeface="Arial" pitchFamily="34" charset="0"/>
                    </a:rPr>
                    <a:t>of </a:t>
                  </a:r>
                  <a:r>
                    <a:rPr lang="en-US" altLang="zh-CN" sz="1400" b="1" i="1" dirty="0">
                      <a:latin typeface="+mj-lt"/>
                      <a:cs typeface="Arial" pitchFamily="34" charset="0"/>
                    </a:rPr>
                    <a:t>log </a:t>
                  </a:r>
                  <a:r>
                    <a:rPr lang="zh-CN" altLang="en-US" sz="1400" b="1" dirty="0">
                      <a:latin typeface="Cambria Math"/>
                    </a:rPr>
                    <a:t>𝜽</a:t>
                  </a:r>
                  <a:r>
                    <a:rPr lang="en-US" altLang="zh-CN" sz="1400" b="1" i="1" baseline="-25000" dirty="0" err="1">
                      <a:latin typeface="+mj-lt"/>
                    </a:rPr>
                    <a:t>ijk</a:t>
                  </a:r>
                  <a:r>
                    <a:rPr lang="en-US" altLang="zh-CN" sz="1400" b="1" i="1" dirty="0">
                      <a:latin typeface="+mj-lt"/>
                    </a:rPr>
                    <a:t>  (k=1,2, …,K)</a:t>
                  </a:r>
                  <a:r>
                    <a:rPr lang="en-US" altLang="zh-CN" sz="1400" b="1" dirty="0">
                      <a:latin typeface="+mj-lt"/>
                    </a:rPr>
                    <a:t> </a:t>
                  </a:r>
                  <a:endParaRPr lang="en-US" altLang="zh-CN" sz="1400" i="1" dirty="0">
                    <a:latin typeface="+mj-lt"/>
                    <a:cs typeface="Arial" pitchFamily="34" charset="0"/>
                  </a:endParaRPr>
                </a:p>
              </p:txBody>
            </p:sp>
            <p:sp>
              <p:nvSpPr>
                <p:cNvPr id="10" name="文本框 8">
                  <a:extLst>
                    <a:ext uri="{FF2B5EF4-FFF2-40B4-BE49-F238E27FC236}">
                      <a16:creationId xmlns:a16="http://schemas.microsoft.com/office/drawing/2014/main" id="{831CC295-C26C-4643-BF1F-17F58CA89697}"/>
                    </a:ext>
                  </a:extLst>
                </p:cNvPr>
                <p:cNvSpPr txBox="1"/>
                <p:nvPr/>
              </p:nvSpPr>
              <p:spPr>
                <a:xfrm>
                  <a:off x="83648" y="4667315"/>
                  <a:ext cx="4175125" cy="307777"/>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sz="1400" b="1" dirty="0">
                      <a:solidFill>
                        <a:srgbClr val="C00000"/>
                      </a:solidFill>
                      <a:latin typeface="Arial" pitchFamily="34" charset="0"/>
                      <a:cs typeface="Arial" pitchFamily="34" charset="0"/>
                    </a:rPr>
                    <a:t>Irreproducibility </a:t>
                  </a:r>
                  <a:r>
                    <a:rPr lang="en-US" altLang="zh-CN" sz="1400" b="1" dirty="0">
                      <a:latin typeface="Arial" pitchFamily="34" charset="0"/>
                      <a:cs typeface="Arial" pitchFamily="34" charset="0"/>
                    </a:rPr>
                    <a:t>measure based on </a:t>
                  </a:r>
                  <a:r>
                    <a:rPr lang="en-US" altLang="zh-CN" sz="1400" b="1" i="1" dirty="0" err="1">
                      <a:cs typeface="Arial" pitchFamily="34" charset="0"/>
                    </a:rPr>
                    <a:t>CV</a:t>
                  </a:r>
                  <a:r>
                    <a:rPr lang="en-US" altLang="zh-CN" sz="1400" b="1" i="1" baseline="-25000" dirty="0" err="1"/>
                    <a:t>ij</a:t>
                  </a:r>
                  <a:r>
                    <a:rPr lang="en-US" altLang="zh-CN" sz="1400" b="1" i="1" dirty="0"/>
                    <a:t> </a:t>
                  </a:r>
                  <a:endParaRPr lang="en-US" altLang="zh-CN" sz="1400" i="1" dirty="0">
                    <a:latin typeface="Arial" pitchFamily="34" charset="0"/>
                    <a:cs typeface="Arial" pitchFamily="34" charset="0"/>
                  </a:endParaRPr>
                </a:p>
              </p:txBody>
            </p:sp>
          </p:grpSp>
          <p:sp>
            <p:nvSpPr>
              <p:cNvPr id="32" name="文本框 8">
                <a:extLst>
                  <a:ext uri="{FF2B5EF4-FFF2-40B4-BE49-F238E27FC236}">
                    <a16:creationId xmlns:a16="http://schemas.microsoft.com/office/drawing/2014/main" id="{831CC295-C26C-4643-BF1F-17F58CA89697}"/>
                  </a:ext>
                </a:extLst>
              </p:cNvPr>
              <p:cNvSpPr txBox="1"/>
              <p:nvPr/>
            </p:nvSpPr>
            <p:spPr>
              <a:xfrm>
                <a:off x="350396" y="2689487"/>
                <a:ext cx="4499329" cy="738664"/>
              </a:xfrm>
              <a:prstGeom prst="rect">
                <a:avLst/>
              </a:prstGeom>
              <a:noFill/>
            </p:spPr>
            <p:txBody>
              <a:bodyPr wrap="square" rtlCol="0">
                <a:spAutoFit/>
              </a:bodyPr>
              <a:lstStyle/>
              <a:p>
                <a:pPr>
                  <a:lnSpc>
                    <a:spcPct val="150000"/>
                  </a:lnSpc>
                  <a:spcAft>
                    <a:spcPts val="600"/>
                  </a:spcAft>
                </a:pPr>
                <a:r>
                  <a:rPr lang="en-US" altLang="zh-CN" sz="1400" dirty="0"/>
                  <a:t>where </a:t>
                </a:r>
                <a:r>
                  <a:rPr lang="en-US" altLang="zh-CN" sz="1400" i="1" dirty="0" err="1"/>
                  <a:t>s</a:t>
                </a:r>
                <a:r>
                  <a:rPr lang="en-US" altLang="zh-CN" sz="1400" i="1" baseline="-25000" dirty="0" err="1"/>
                  <a:t>ij</a:t>
                </a:r>
                <a:r>
                  <a:rPr lang="en-US" altLang="zh-CN" sz="1400" dirty="0"/>
                  <a:t> and </a:t>
                </a:r>
                <a:r>
                  <a:rPr lang="en-US" altLang="zh-CN" sz="1400" i="1" dirty="0" err="1"/>
                  <a:t>u</a:t>
                </a:r>
                <a:r>
                  <a:rPr lang="en-US" altLang="zh-CN" sz="1400" i="1" baseline="-25000" dirty="0" err="1"/>
                  <a:t>ij</a:t>
                </a:r>
                <a:r>
                  <a:rPr lang="en-US" altLang="zh-CN" sz="1400" dirty="0"/>
                  <a:t> are the sample standard deviation and mean of  abundance estimates.</a:t>
                </a:r>
                <a:endParaRPr lang="en-US" altLang="zh-CN" sz="1400" i="1" dirty="0">
                  <a:solidFill>
                    <a:srgbClr val="C00000"/>
                  </a:solidFill>
                  <a:latin typeface="Arial" pitchFamily="34" charset="0"/>
                  <a:cs typeface="Arial" pitchFamily="34" charset="0"/>
                </a:endParaRPr>
              </a:p>
            </p:txBody>
          </p:sp>
          <p:pic>
            <p:nvPicPr>
              <p:cNvPr id="1028" name="Picture 4"/>
              <p:cNvPicPr>
                <a:picLocks noChangeAspect="1" noChangeArrowheads="1"/>
              </p:cNvPicPr>
              <p:nvPr/>
            </p:nvPicPr>
            <p:blipFill>
              <a:blip r:embed="rId3"/>
              <a:srcRect/>
              <a:stretch>
                <a:fillRect/>
              </a:stretch>
            </p:blipFill>
            <p:spPr bwMode="auto">
              <a:xfrm>
                <a:off x="1095924" y="5063237"/>
                <a:ext cx="1936040" cy="774416"/>
              </a:xfrm>
              <a:prstGeom prst="rect">
                <a:avLst/>
              </a:prstGeom>
              <a:noFill/>
              <a:ln w="9525">
                <a:noFill/>
                <a:miter lim="800000"/>
                <a:headEnd/>
                <a:tailEnd/>
              </a:ln>
            </p:spPr>
          </p:pic>
          <p:pic>
            <p:nvPicPr>
              <p:cNvPr id="1030" name="Picture 6" descr="https://lh3.googleusercontent.com/WWehRySjPa4W7Q9ajvbXpE44PDVF6sPn5k5rh2xjPluvaQkrIk0xdvAMXRL-cFLAhdmkiUvDTZDmb_DonC5DQwSilpqfvvIlcDpAPtX6XH3MJYwXeSE4PooMHy34utx4vuxkfLea">
                <a:hlinkClick r:id="rId4"/>
              </p:cNvPr>
              <p:cNvPicPr>
                <a:picLocks noChangeAspect="1" noChangeArrowheads="1"/>
              </p:cNvPicPr>
              <p:nvPr/>
            </p:nvPicPr>
            <p:blipFill>
              <a:blip r:embed="rId5"/>
              <a:srcRect/>
              <a:stretch>
                <a:fillRect/>
              </a:stretch>
            </p:blipFill>
            <p:spPr bwMode="auto">
              <a:xfrm>
                <a:off x="1134419" y="3442709"/>
                <a:ext cx="2428875" cy="533400"/>
              </a:xfrm>
              <a:prstGeom prst="rect">
                <a:avLst/>
              </a:prstGeom>
              <a:noFill/>
            </p:spPr>
          </p:pic>
          <p:pic>
            <p:nvPicPr>
              <p:cNvPr id="1032" name="Picture 8" descr="https://lh4.googleusercontent.com/_GkUjXPv4_Pu7XOwim5jrqJjM5CXLJIUoKgKYPpDZx8z8lfrF-yB3HbyB4oJWYN1of1JMGyCIOTA43WeMPdkWhBwzCPn-0_Fmj-4QmsZr61iwjmCu98quTcDnBM1IHXd9geMxGEv">
                <a:hlinkClick r:id="rId6"/>
              </p:cNvPr>
              <p:cNvPicPr>
                <a:picLocks noChangeAspect="1" noChangeArrowheads="1"/>
              </p:cNvPicPr>
              <p:nvPr/>
            </p:nvPicPr>
            <p:blipFill>
              <a:blip r:embed="rId7"/>
              <a:srcRect/>
              <a:stretch>
                <a:fillRect/>
              </a:stretch>
            </p:blipFill>
            <p:spPr bwMode="auto">
              <a:xfrm>
                <a:off x="1134418" y="4090010"/>
                <a:ext cx="1801563" cy="440382"/>
              </a:xfrm>
              <a:prstGeom prst="rect">
                <a:avLst/>
              </a:prstGeom>
              <a:noFill/>
            </p:spPr>
          </p:pic>
          <p:pic>
            <p:nvPicPr>
              <p:cNvPr id="1036" name="Picture 12" descr="https://lh6.googleusercontent.com/65lkwc1gDSVmZFgn9apex__EFR4kozlEb19mb5n7LF8oWcuVFc3irG8fnrEeqXMftOmxFkB6zpW-wsqnTsuX5461XICleFRh8YoeCLpGX6RPAs0SgxvkZFarM3Xo7fdP0mHzMuSu">
                <a:hlinkClick r:id="rId8"/>
              </p:cNvPr>
              <p:cNvPicPr>
                <a:picLocks noChangeAspect="1" noChangeArrowheads="1"/>
              </p:cNvPicPr>
              <p:nvPr/>
            </p:nvPicPr>
            <p:blipFill>
              <a:blip r:embed="rId9"/>
              <a:srcRect/>
              <a:stretch>
                <a:fillRect/>
              </a:stretch>
            </p:blipFill>
            <p:spPr bwMode="auto">
              <a:xfrm>
                <a:off x="1708718" y="2476023"/>
                <a:ext cx="1260000" cy="201600"/>
              </a:xfrm>
              <a:prstGeom prst="rect">
                <a:avLst/>
              </a:prstGeom>
              <a:noFill/>
            </p:spPr>
          </p:pic>
        </p:grpSp>
        <p:pic>
          <p:nvPicPr>
            <p:cNvPr id="1038" name="Picture 14" descr="https://lh3.googleusercontent.com/STU11d135vDRnlGqGpyzty9uI0XcNU8U3_QnlX-XBCvhtGwZU77JOW0MBC5SGLrwPU0GQJcsNznMn8OlwerqYqKnT_O7229YM5nztleiOLvpsFtOsDlF_NnuHnQ_nLKBWlZnbJwJ">
              <a:hlinkClick r:id="rId10"/>
            </p:cNvPr>
            <p:cNvPicPr>
              <a:picLocks noChangeAspect="1" noChangeArrowheads="1"/>
            </p:cNvPicPr>
            <p:nvPr/>
          </p:nvPicPr>
          <p:blipFill>
            <a:blip r:embed="rId11"/>
            <a:srcRect/>
            <a:stretch>
              <a:fillRect/>
            </a:stretch>
          </p:blipFill>
          <p:spPr bwMode="auto">
            <a:xfrm>
              <a:off x="866924" y="833225"/>
              <a:ext cx="216000" cy="216000"/>
            </a:xfrm>
            <a:prstGeom prst="rect">
              <a:avLst/>
            </a:prstGeom>
            <a:noFill/>
          </p:spPr>
        </p:pic>
      </p:grpSp>
      <p:sp>
        <p:nvSpPr>
          <p:cNvPr id="37" name="文本框 8">
            <a:extLst>
              <a:ext uri="{FF2B5EF4-FFF2-40B4-BE49-F238E27FC236}">
                <a16:creationId xmlns:a16="http://schemas.microsoft.com/office/drawing/2014/main" id="{831CC295-C26C-4643-BF1F-17F58CA89697}"/>
              </a:ext>
            </a:extLst>
          </p:cNvPr>
          <p:cNvSpPr txBox="1"/>
          <p:nvPr/>
        </p:nvSpPr>
        <p:spPr>
          <a:xfrm>
            <a:off x="6131728" y="2379258"/>
            <a:ext cx="5348902" cy="872034"/>
          </a:xfrm>
          <a:prstGeom prst="rect">
            <a:avLst/>
          </a:prstGeom>
          <a:noFill/>
        </p:spPr>
        <p:txBody>
          <a:bodyPr wrap="square" rtlCol="0">
            <a:spAutoFit/>
          </a:bodyPr>
          <a:lstStyle/>
          <a:p>
            <a:pPr>
              <a:lnSpc>
                <a:spcPct val="150000"/>
              </a:lnSpc>
              <a:spcAft>
                <a:spcPts val="600"/>
              </a:spcAft>
            </a:pPr>
            <a:r>
              <a:rPr lang="en-US" altLang="zh-CN" b="1" dirty="0"/>
              <a:t>With small values of these metrics, the method has less variance among different replicates</a:t>
            </a:r>
            <a:endParaRPr lang="en-US" altLang="zh-CN" b="1" i="1" dirty="0">
              <a:solidFill>
                <a:srgbClr val="C00000"/>
              </a:solidFill>
              <a:latin typeface="Arial" pitchFamily="34" charset="0"/>
              <a:cs typeface="Arial" pitchFamily="34" charset="0"/>
            </a:endParaRPr>
          </a:p>
        </p:txBody>
      </p:sp>
      <p:grpSp>
        <p:nvGrpSpPr>
          <p:cNvPr id="42" name="组合 41"/>
          <p:cNvGrpSpPr/>
          <p:nvPr/>
        </p:nvGrpSpPr>
        <p:grpSpPr>
          <a:xfrm>
            <a:off x="5507839" y="3198881"/>
            <a:ext cx="6637506" cy="3564610"/>
            <a:chOff x="5507839" y="3198881"/>
            <a:chExt cx="6637506" cy="3564610"/>
          </a:xfrm>
        </p:grpSpPr>
        <p:grpSp>
          <p:nvGrpSpPr>
            <p:cNvPr id="40" name="组合 39"/>
            <p:cNvGrpSpPr/>
            <p:nvPr/>
          </p:nvGrpSpPr>
          <p:grpSpPr>
            <a:xfrm>
              <a:off x="5507839" y="3198881"/>
              <a:ext cx="6442862" cy="3564610"/>
              <a:chOff x="5507839" y="3198881"/>
              <a:chExt cx="6442862" cy="3564610"/>
            </a:xfrm>
          </p:grpSpPr>
          <p:grpSp>
            <p:nvGrpSpPr>
              <p:cNvPr id="4" name="组合 34"/>
              <p:cNvGrpSpPr/>
              <p:nvPr/>
            </p:nvGrpSpPr>
            <p:grpSpPr>
              <a:xfrm>
                <a:off x="5507839" y="3198881"/>
                <a:ext cx="6442862" cy="3564610"/>
                <a:chOff x="5507839" y="3205330"/>
                <a:chExt cx="6442862" cy="3564610"/>
              </a:xfrm>
            </p:grpSpPr>
            <p:grpSp>
              <p:nvGrpSpPr>
                <p:cNvPr id="6" name="组合 27"/>
                <p:cNvGrpSpPr/>
                <p:nvPr/>
              </p:nvGrpSpPr>
              <p:grpSpPr>
                <a:xfrm>
                  <a:off x="5507839" y="3574724"/>
                  <a:ext cx="6442862" cy="3195216"/>
                  <a:chOff x="5507839" y="3180624"/>
                  <a:chExt cx="6442862" cy="3195216"/>
                </a:xfrm>
              </p:grpSpPr>
              <p:grpSp>
                <p:nvGrpSpPr>
                  <p:cNvPr id="7" name="组合 25"/>
                  <p:cNvGrpSpPr/>
                  <p:nvPr/>
                </p:nvGrpSpPr>
                <p:grpSpPr>
                  <a:xfrm>
                    <a:off x="5507839" y="3180624"/>
                    <a:ext cx="5972790" cy="2059631"/>
                    <a:chOff x="5554494" y="1342417"/>
                    <a:chExt cx="5972790" cy="2059631"/>
                  </a:xfrm>
                </p:grpSpPr>
                <p:sp>
                  <p:nvSpPr>
                    <p:cNvPr id="12" name="矩形 11"/>
                    <p:cNvSpPr/>
                    <p:nvPr/>
                  </p:nvSpPr>
                  <p:spPr>
                    <a:xfrm>
                      <a:off x="5671226" y="1770434"/>
                      <a:ext cx="204280" cy="1185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917021" y="1770434"/>
                      <a:ext cx="204280" cy="1185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rot="16200000">
                      <a:off x="5035579" y="2171498"/>
                      <a:ext cx="1517515" cy="230832"/>
                    </a:xfrm>
                    <a:prstGeom prst="rect">
                      <a:avLst/>
                    </a:prstGeom>
                    <a:noFill/>
                  </p:spPr>
                  <p:txBody>
                    <a:bodyPr wrap="square" rtlCol="0">
                      <a:spAutoFit/>
                    </a:bodyPr>
                    <a:lstStyle/>
                    <a:p>
                      <a:r>
                        <a:rPr lang="en-US" altLang="zh-CN" sz="900" b="1" dirty="0"/>
                        <a:t>Coefficient of variation</a:t>
                      </a:r>
                      <a:endParaRPr lang="zh-CN" altLang="en-US" sz="900" b="1" dirty="0"/>
                    </a:p>
                  </p:txBody>
                </p:sp>
                <p:sp>
                  <p:nvSpPr>
                    <p:cNvPr id="15" name="TextBox 14"/>
                    <p:cNvSpPr txBox="1"/>
                    <p:nvPr/>
                  </p:nvSpPr>
                  <p:spPr>
                    <a:xfrm rot="16200000">
                      <a:off x="8247128" y="2171498"/>
                      <a:ext cx="1517515" cy="230832"/>
                    </a:xfrm>
                    <a:prstGeom prst="rect">
                      <a:avLst/>
                    </a:prstGeom>
                    <a:noFill/>
                  </p:spPr>
                  <p:txBody>
                    <a:bodyPr wrap="square" rtlCol="0">
                      <a:spAutoFit/>
                    </a:bodyPr>
                    <a:lstStyle/>
                    <a:p>
                      <a:r>
                        <a:rPr lang="en-US" altLang="zh-CN" sz="900" b="1" dirty="0"/>
                        <a:t>Coefficient of variation</a:t>
                      </a:r>
                      <a:endParaRPr lang="zh-CN" altLang="en-US" sz="900" b="1" dirty="0"/>
                    </a:p>
                  </p:txBody>
                </p:sp>
                <p:sp>
                  <p:nvSpPr>
                    <p:cNvPr id="16" name="TextBox 15"/>
                    <p:cNvSpPr txBox="1"/>
                    <p:nvPr/>
                  </p:nvSpPr>
                  <p:spPr>
                    <a:xfrm>
                      <a:off x="6100559" y="3171215"/>
                      <a:ext cx="2002441" cy="230832"/>
                    </a:xfrm>
                    <a:prstGeom prst="rect">
                      <a:avLst/>
                    </a:prstGeom>
                    <a:noFill/>
                  </p:spPr>
                  <p:txBody>
                    <a:bodyPr wrap="square" rtlCol="0">
                      <a:spAutoFit/>
                    </a:bodyPr>
                    <a:lstStyle/>
                    <a:p>
                      <a:r>
                        <a:rPr lang="en-US" altLang="zh-CN" sz="900" b="1" dirty="0"/>
                        <a:t>Average transcript abundance</a:t>
                      </a:r>
                      <a:endParaRPr lang="zh-CN" altLang="en-US" sz="900" b="1" dirty="0"/>
                    </a:p>
                  </p:txBody>
                </p:sp>
                <p:sp>
                  <p:nvSpPr>
                    <p:cNvPr id="17" name="TextBox 16"/>
                    <p:cNvSpPr txBox="1"/>
                    <p:nvPr/>
                  </p:nvSpPr>
                  <p:spPr>
                    <a:xfrm>
                      <a:off x="9504023" y="3171216"/>
                      <a:ext cx="1986369" cy="230832"/>
                    </a:xfrm>
                    <a:prstGeom prst="rect">
                      <a:avLst/>
                    </a:prstGeom>
                    <a:noFill/>
                  </p:spPr>
                  <p:txBody>
                    <a:bodyPr wrap="square" rtlCol="0">
                      <a:spAutoFit/>
                    </a:bodyPr>
                    <a:lstStyle/>
                    <a:p>
                      <a:r>
                        <a:rPr lang="en-US" altLang="zh-CN" sz="900" b="1" dirty="0"/>
                        <a:t>Average transcript abundance</a:t>
                      </a:r>
                      <a:endParaRPr lang="zh-CN" altLang="en-US" sz="900" b="1" dirty="0"/>
                    </a:p>
                  </p:txBody>
                </p:sp>
                <p:sp>
                  <p:nvSpPr>
                    <p:cNvPr id="20" name="矩形 19"/>
                    <p:cNvSpPr/>
                    <p:nvPr/>
                  </p:nvSpPr>
                  <p:spPr>
                    <a:xfrm>
                      <a:off x="5554494" y="1342417"/>
                      <a:ext cx="5797685" cy="195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5603138" y="1352145"/>
                      <a:ext cx="2868955" cy="230832"/>
                    </a:xfrm>
                    <a:prstGeom prst="rect">
                      <a:avLst/>
                    </a:prstGeom>
                    <a:noFill/>
                  </p:spPr>
                  <p:txBody>
                    <a:bodyPr wrap="square" rtlCol="0">
                      <a:spAutoFit/>
                    </a:bodyPr>
                    <a:lstStyle/>
                    <a:p>
                      <a:r>
                        <a:rPr lang="en-US" altLang="zh-CN" sz="900" b="1" dirty="0"/>
                        <a:t>Coefficient of Variation</a:t>
                      </a:r>
                      <a:r>
                        <a:rPr lang="zh-CN" altLang="en-US" sz="900" b="1" dirty="0"/>
                        <a:t> </a:t>
                      </a:r>
                      <a:r>
                        <a:rPr lang="en-US" altLang="zh-CN" sz="900" b="1" dirty="0"/>
                        <a:t>vs isoform Abundance</a:t>
                      </a:r>
                      <a:endParaRPr lang="zh-CN" altLang="en-US" sz="900" b="1" dirty="0"/>
                    </a:p>
                  </p:txBody>
                </p:sp>
                <p:sp>
                  <p:nvSpPr>
                    <p:cNvPr id="22" name="TextBox 21"/>
                    <p:cNvSpPr txBox="1"/>
                    <p:nvPr/>
                  </p:nvSpPr>
                  <p:spPr>
                    <a:xfrm>
                      <a:off x="9121302" y="1371601"/>
                      <a:ext cx="2405982" cy="230832"/>
                    </a:xfrm>
                    <a:prstGeom prst="rect">
                      <a:avLst/>
                    </a:prstGeom>
                    <a:noFill/>
                  </p:spPr>
                  <p:txBody>
                    <a:bodyPr wrap="square" rtlCol="0">
                      <a:spAutoFit/>
                    </a:bodyPr>
                    <a:lstStyle/>
                    <a:p>
                      <a:pPr algn="ctr"/>
                      <a:r>
                        <a:rPr lang="en-US" altLang="zh-CN" sz="900" b="1" dirty="0"/>
                        <a:t>Coefficient of variation</a:t>
                      </a:r>
                      <a:r>
                        <a:rPr lang="zh-CN" altLang="en-US" sz="900" b="1" dirty="0"/>
                        <a:t> </a:t>
                      </a:r>
                      <a:r>
                        <a:rPr lang="en-US" altLang="zh-CN" sz="900" b="1" dirty="0"/>
                        <a:t>curves</a:t>
                      </a:r>
                      <a:endParaRPr lang="zh-CN" altLang="en-US" sz="900" b="1" dirty="0"/>
                    </a:p>
                  </p:txBody>
                </p:sp>
                <p:cxnSp>
                  <p:nvCxnSpPr>
                    <p:cNvPr id="24" name="直接箭头连接符 23"/>
                    <p:cNvCxnSpPr/>
                    <p:nvPr/>
                  </p:nvCxnSpPr>
                  <p:spPr>
                    <a:xfrm>
                      <a:off x="8229600" y="2432835"/>
                      <a:ext cx="660869" cy="0"/>
                    </a:xfrm>
                    <a:prstGeom prst="straightConnector1">
                      <a:avLst/>
                    </a:prstGeom>
                    <a:ln w="254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229600" y="2202003"/>
                      <a:ext cx="622644" cy="230832"/>
                    </a:xfrm>
                    <a:prstGeom prst="rect">
                      <a:avLst/>
                    </a:prstGeom>
                    <a:noFill/>
                  </p:spPr>
                  <p:txBody>
                    <a:bodyPr wrap="square" rtlCol="0">
                      <a:spAutoFit/>
                    </a:bodyPr>
                    <a:lstStyle/>
                    <a:p>
                      <a:r>
                        <a:rPr lang="en-US" altLang="zh-CN" sz="900" b="1" dirty="0"/>
                        <a:t>Smooth</a:t>
                      </a:r>
                      <a:endParaRPr lang="zh-CN" altLang="en-US" sz="900" b="1" dirty="0"/>
                    </a:p>
                  </p:txBody>
                </p:sp>
              </p:grpSp>
              <p:sp>
                <p:nvSpPr>
                  <p:cNvPr id="27" name="Rectangle 3">
                    <a:extLst>
                      <a:ext uri="{FF2B5EF4-FFF2-40B4-BE49-F238E27FC236}">
                        <a16:creationId xmlns:a16="http://schemas.microsoft.com/office/drawing/2014/main" id="{320AE0CA-E5E7-894E-8E4B-4A5526E596EE}"/>
                      </a:ext>
                    </a:extLst>
                  </p:cNvPr>
                  <p:cNvSpPr/>
                  <p:nvPr/>
                </p:nvSpPr>
                <p:spPr>
                  <a:xfrm>
                    <a:off x="5554495" y="5298622"/>
                    <a:ext cx="6396206" cy="1077218"/>
                  </a:xfrm>
                  <a:prstGeom prst="rect">
                    <a:avLst/>
                  </a:prstGeom>
                </p:spPr>
                <p:txBody>
                  <a:bodyPr wrap="square">
                    <a:spAutoFit/>
                  </a:bodyPr>
                  <a:lstStyle/>
                  <a:p>
                    <a:r>
                      <a:rPr lang="en-US" sz="1600" dirty="0">
                        <a:solidFill>
                          <a:srgbClr val="000000"/>
                        </a:solidFill>
                        <a:latin typeface="Arial" panose="020B0604020202020204" pitchFamily="34" charset="0"/>
                      </a:rPr>
                      <a:t>Irreproducibility among different replicates. By fitting the coefficient of variation versus average isoform abundance into a smooth curve, it can be shown that Method B has lower coefficient of variation and lower irreproducibility.</a:t>
                    </a:r>
                    <a:endParaRPr lang="en-US" sz="1600" dirty="0"/>
                  </a:p>
                </p:txBody>
              </p:sp>
            </p:grpSp>
            <p:sp>
              <p:nvSpPr>
                <p:cNvPr id="34" name="文本框 8">
                  <a:extLst>
                    <a:ext uri="{FF2B5EF4-FFF2-40B4-BE49-F238E27FC236}">
                      <a16:creationId xmlns:a16="http://schemas.microsoft.com/office/drawing/2014/main" id="{831CC295-C26C-4643-BF1F-17F58CA89697}"/>
                    </a:ext>
                  </a:extLst>
                </p:cNvPr>
                <p:cNvSpPr txBox="1"/>
                <p:nvPr/>
              </p:nvSpPr>
              <p:spPr>
                <a:xfrm>
                  <a:off x="5556483" y="3205330"/>
                  <a:ext cx="1790399" cy="338554"/>
                </a:xfrm>
                <a:prstGeom prst="rect">
                  <a:avLst/>
                </a:prstGeom>
                <a:noFill/>
              </p:spPr>
              <p:txBody>
                <a:bodyPr wrap="square" rtlCol="0">
                  <a:spAutoFit/>
                </a:bodyPr>
                <a:lstStyle/>
                <a:p>
                  <a:pPr marL="285750" indent="-285750">
                    <a:spcAft>
                      <a:spcPts val="600"/>
                    </a:spcAft>
                  </a:pPr>
                  <a:r>
                    <a:rPr lang="en-US" altLang="zh-CN" sz="1600" b="1" dirty="0">
                      <a:latin typeface="Arial" pitchFamily="34" charset="0"/>
                      <a:cs typeface="Arial" pitchFamily="34" charset="0"/>
                    </a:rPr>
                    <a:t>Irreproducibility</a:t>
                  </a:r>
                  <a:endParaRPr lang="en-US" altLang="zh-CN" sz="1600" i="1" dirty="0">
                    <a:latin typeface="Arial" pitchFamily="34" charset="0"/>
                    <a:cs typeface="Arial" pitchFamily="34" charset="0"/>
                  </a:endParaRPr>
                </a:p>
              </p:txBody>
            </p:sp>
          </p:grpSp>
          <p:pic>
            <p:nvPicPr>
              <p:cNvPr id="38" name="图片 37" descr="捕获.PNG"/>
              <p:cNvPicPr>
                <a:picLocks noChangeAspect="1"/>
              </p:cNvPicPr>
              <p:nvPr/>
            </p:nvPicPr>
            <p:blipFill>
              <a:blip r:embed="rId12"/>
              <a:stretch>
                <a:fillRect/>
              </a:stretch>
            </p:blipFill>
            <p:spPr>
              <a:xfrm>
                <a:off x="5863098" y="3857475"/>
                <a:ext cx="2193248" cy="1488608"/>
              </a:xfrm>
              <a:prstGeom prst="rect">
                <a:avLst/>
              </a:prstGeom>
            </p:spPr>
          </p:pic>
          <p:pic>
            <p:nvPicPr>
              <p:cNvPr id="39" name="图片 38" descr="捕获.PNG"/>
              <p:cNvPicPr>
                <a:picLocks noChangeAspect="1"/>
              </p:cNvPicPr>
              <p:nvPr/>
            </p:nvPicPr>
            <p:blipFill>
              <a:blip r:embed="rId13"/>
              <a:srcRect r="-2293"/>
              <a:stretch>
                <a:fillRect/>
              </a:stretch>
            </p:blipFill>
            <p:spPr>
              <a:xfrm>
                <a:off x="9074647" y="3808836"/>
                <a:ext cx="2369090" cy="1588238"/>
              </a:xfrm>
              <a:prstGeom prst="rect">
                <a:avLst/>
              </a:prstGeom>
            </p:spPr>
          </p:pic>
        </p:grpSp>
        <p:pic>
          <p:nvPicPr>
            <p:cNvPr id="41" name="Picture 2">
              <a:extLst>
                <a:ext uri="{FF2B5EF4-FFF2-40B4-BE49-F238E27FC236}">
                  <a16:creationId xmlns:a16="http://schemas.microsoft.com/office/drawing/2014/main" id="{EDA641A7-D06B-B043-B788-F0CFB25D6A7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89612" t="27163" b="58303"/>
            <a:stretch>
              <a:fillRect/>
            </a:stretch>
          </p:blipFill>
          <p:spPr bwMode="auto">
            <a:xfrm>
              <a:off x="11443737" y="3857475"/>
              <a:ext cx="701608" cy="38726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Irreproducibility and ACVC of different tools</a:t>
            </a:r>
            <a:endParaRPr lang="zh-CN" altLang="en-US" sz="3200" dirty="0"/>
          </a:p>
        </p:txBody>
      </p:sp>
      <p:grpSp>
        <p:nvGrpSpPr>
          <p:cNvPr id="17" name="组合 16"/>
          <p:cNvGrpSpPr/>
          <p:nvPr/>
        </p:nvGrpSpPr>
        <p:grpSpPr>
          <a:xfrm>
            <a:off x="3146173" y="709854"/>
            <a:ext cx="4940148" cy="369416"/>
            <a:chOff x="4070300" y="685379"/>
            <a:chExt cx="4940148" cy="369416"/>
          </a:xfrm>
        </p:grpSpPr>
        <p:sp>
          <p:nvSpPr>
            <p:cNvPr id="15" name="文本框 8">
              <a:extLst>
                <a:ext uri="{FF2B5EF4-FFF2-40B4-BE49-F238E27FC236}">
                  <a16:creationId xmlns:a16="http://schemas.microsoft.com/office/drawing/2014/main" id="{831CC295-C26C-4643-BF1F-17F58CA89697}"/>
                </a:ext>
              </a:extLst>
            </p:cNvPr>
            <p:cNvSpPr txBox="1"/>
            <p:nvPr/>
          </p:nvSpPr>
          <p:spPr>
            <a:xfrm>
              <a:off x="4070300" y="685463"/>
              <a:ext cx="1790399" cy="369332"/>
            </a:xfrm>
            <a:prstGeom prst="rect">
              <a:avLst/>
            </a:prstGeom>
            <a:noFill/>
          </p:spPr>
          <p:txBody>
            <a:bodyPr wrap="square" rtlCol="0">
              <a:spAutoFit/>
            </a:bodyPr>
            <a:lstStyle/>
            <a:p>
              <a:pPr marL="285750" indent="-285750" algn="ctr">
                <a:spcAft>
                  <a:spcPts val="600"/>
                </a:spcAft>
              </a:pPr>
              <a:r>
                <a:rPr lang="en-US" altLang="zh-CN" dirty="0" err="1">
                  <a:latin typeface="Arial" pitchFamily="34" charset="0"/>
                  <a:cs typeface="Arial" pitchFamily="34" charset="0"/>
                </a:rPr>
                <a:t>Isoform</a:t>
              </a:r>
              <a:r>
                <a:rPr lang="en-US" altLang="zh-CN" dirty="0">
                  <a:latin typeface="Arial" pitchFamily="34" charset="0"/>
                  <a:cs typeface="Arial" pitchFamily="34" charset="0"/>
                </a:rPr>
                <a:t>-level</a:t>
              </a:r>
              <a:endParaRPr lang="en-US" altLang="zh-CN" i="1" dirty="0">
                <a:latin typeface="Arial" pitchFamily="34" charset="0"/>
                <a:cs typeface="Arial" pitchFamily="34" charset="0"/>
              </a:endParaRPr>
            </a:p>
          </p:txBody>
        </p:sp>
        <p:sp>
          <p:nvSpPr>
            <p:cNvPr id="16" name="文本框 8">
              <a:extLst>
                <a:ext uri="{FF2B5EF4-FFF2-40B4-BE49-F238E27FC236}">
                  <a16:creationId xmlns:a16="http://schemas.microsoft.com/office/drawing/2014/main" id="{831CC295-C26C-4643-BF1F-17F58CA89697}"/>
                </a:ext>
              </a:extLst>
            </p:cNvPr>
            <p:cNvSpPr txBox="1"/>
            <p:nvPr/>
          </p:nvSpPr>
          <p:spPr>
            <a:xfrm>
              <a:off x="7220049" y="685379"/>
              <a:ext cx="1790399" cy="369332"/>
            </a:xfrm>
            <a:prstGeom prst="rect">
              <a:avLst/>
            </a:prstGeom>
            <a:noFill/>
          </p:spPr>
          <p:txBody>
            <a:bodyPr wrap="square" rtlCol="0">
              <a:spAutoFit/>
            </a:bodyPr>
            <a:lstStyle/>
            <a:p>
              <a:pPr marL="285750" indent="-285750" algn="ctr">
                <a:spcAft>
                  <a:spcPts val="600"/>
                </a:spcAft>
              </a:pPr>
              <a:r>
                <a:rPr lang="en-US" altLang="zh-CN" dirty="0">
                  <a:latin typeface="Arial" pitchFamily="34" charset="0"/>
                  <a:cs typeface="Arial" pitchFamily="34" charset="0"/>
                </a:rPr>
                <a:t>Gene-level</a:t>
              </a:r>
              <a:endParaRPr lang="en-US" altLang="zh-CN" i="1" dirty="0">
                <a:latin typeface="Arial" pitchFamily="34" charset="0"/>
                <a:cs typeface="Arial" pitchFamily="34" charset="0"/>
              </a:endParaRPr>
            </a:p>
          </p:txBody>
        </p:sp>
      </p:grpSp>
      <p:grpSp>
        <p:nvGrpSpPr>
          <p:cNvPr id="3" name="Group 2">
            <a:extLst>
              <a:ext uri="{FF2B5EF4-FFF2-40B4-BE49-F238E27FC236}">
                <a16:creationId xmlns:a16="http://schemas.microsoft.com/office/drawing/2014/main" id="{00269A0A-F836-A746-866F-D15F2CE1E3E5}"/>
              </a:ext>
            </a:extLst>
          </p:cNvPr>
          <p:cNvGrpSpPr/>
          <p:nvPr/>
        </p:nvGrpSpPr>
        <p:grpSpPr>
          <a:xfrm>
            <a:off x="1244601" y="1094607"/>
            <a:ext cx="4346344" cy="5570296"/>
            <a:chOff x="1888593" y="1094607"/>
            <a:chExt cx="3702351" cy="4744951"/>
          </a:xfrm>
        </p:grpSpPr>
        <p:pic>
          <p:nvPicPr>
            <p:cNvPr id="10" name="图片 9" descr="fig_tools.tif"/>
            <p:cNvPicPr>
              <a:picLocks noChangeAspect="1"/>
            </p:cNvPicPr>
            <p:nvPr/>
          </p:nvPicPr>
          <p:blipFill rotWithShape="1">
            <a:blip r:embed="rId3"/>
            <a:srcRect r="50111" b="66969"/>
            <a:stretch/>
          </p:blipFill>
          <p:spPr>
            <a:xfrm>
              <a:off x="1888593" y="1094607"/>
              <a:ext cx="3585615" cy="1923937"/>
            </a:xfrm>
            <a:prstGeom prst="rect">
              <a:avLst/>
            </a:prstGeom>
          </p:spPr>
        </p:pic>
        <p:pic>
          <p:nvPicPr>
            <p:cNvPr id="12" name="图片 11" descr="fig_tools.tif"/>
            <p:cNvPicPr>
              <a:picLocks noChangeAspect="1"/>
            </p:cNvPicPr>
            <p:nvPr/>
          </p:nvPicPr>
          <p:blipFill rotWithShape="1">
            <a:blip r:embed="rId3"/>
            <a:srcRect t="51736" r="50111" b="-1"/>
            <a:stretch/>
          </p:blipFill>
          <p:spPr>
            <a:xfrm>
              <a:off x="2005329" y="3028264"/>
              <a:ext cx="3585615" cy="2811294"/>
            </a:xfrm>
            <a:prstGeom prst="rect">
              <a:avLst/>
            </a:prstGeom>
          </p:spPr>
        </p:pic>
      </p:grpSp>
      <p:pic>
        <p:nvPicPr>
          <p:cNvPr id="13" name="图片 12" descr="fig_legend.tif"/>
          <p:cNvPicPr>
            <a:picLocks noChangeAspect="1"/>
          </p:cNvPicPr>
          <p:nvPr/>
        </p:nvPicPr>
        <p:blipFill>
          <a:blip r:embed="rId4"/>
          <a:stretch>
            <a:fillRect/>
          </a:stretch>
        </p:blipFill>
        <p:spPr>
          <a:xfrm>
            <a:off x="10810358" y="1094607"/>
            <a:ext cx="1316736" cy="2816352"/>
          </a:xfrm>
          <a:prstGeom prst="rect">
            <a:avLst/>
          </a:prstGeom>
        </p:spPr>
      </p:pic>
      <p:grpSp>
        <p:nvGrpSpPr>
          <p:cNvPr id="11" name="Group 10">
            <a:extLst>
              <a:ext uri="{FF2B5EF4-FFF2-40B4-BE49-F238E27FC236}">
                <a16:creationId xmlns:a16="http://schemas.microsoft.com/office/drawing/2014/main" id="{07E338FE-DBA7-3842-8B37-0341B3636F36}"/>
              </a:ext>
            </a:extLst>
          </p:cNvPr>
          <p:cNvGrpSpPr/>
          <p:nvPr/>
        </p:nvGrpSpPr>
        <p:grpSpPr>
          <a:xfrm>
            <a:off x="5590945" y="1213627"/>
            <a:ext cx="4209303" cy="5394663"/>
            <a:chOff x="5490161" y="1094607"/>
            <a:chExt cx="3702351" cy="4744951"/>
          </a:xfrm>
        </p:grpSpPr>
        <p:pic>
          <p:nvPicPr>
            <p:cNvPr id="18" name="图片 9" descr="fig_tools.tif">
              <a:extLst>
                <a:ext uri="{FF2B5EF4-FFF2-40B4-BE49-F238E27FC236}">
                  <a16:creationId xmlns:a16="http://schemas.microsoft.com/office/drawing/2014/main" id="{9AAAA43C-E8BB-F24F-AEB0-D3C08ABB368D}"/>
                </a:ext>
              </a:extLst>
            </p:cNvPr>
            <p:cNvPicPr>
              <a:picLocks noChangeAspect="1"/>
            </p:cNvPicPr>
            <p:nvPr/>
          </p:nvPicPr>
          <p:blipFill rotWithShape="1">
            <a:blip r:embed="rId3"/>
            <a:srcRect l="50111" b="66969"/>
            <a:stretch/>
          </p:blipFill>
          <p:spPr>
            <a:xfrm>
              <a:off x="5490161" y="1094607"/>
              <a:ext cx="3585615" cy="1923937"/>
            </a:xfrm>
            <a:prstGeom prst="rect">
              <a:avLst/>
            </a:prstGeom>
          </p:spPr>
        </p:pic>
        <p:pic>
          <p:nvPicPr>
            <p:cNvPr id="19" name="图片 11" descr="fig_tools.tif">
              <a:extLst>
                <a:ext uri="{FF2B5EF4-FFF2-40B4-BE49-F238E27FC236}">
                  <a16:creationId xmlns:a16="http://schemas.microsoft.com/office/drawing/2014/main" id="{D554EE0C-9FF5-3140-B65A-A09DC9A60C08}"/>
                </a:ext>
              </a:extLst>
            </p:cNvPr>
            <p:cNvPicPr>
              <a:picLocks noChangeAspect="1"/>
            </p:cNvPicPr>
            <p:nvPr/>
          </p:nvPicPr>
          <p:blipFill rotWithShape="1">
            <a:blip r:embed="rId3"/>
            <a:srcRect l="50111" t="51736" b="-1"/>
            <a:stretch/>
          </p:blipFill>
          <p:spPr>
            <a:xfrm>
              <a:off x="5606897" y="3028264"/>
              <a:ext cx="3585615" cy="281129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Irreproducibility and ACVC of different protocols</a:t>
            </a:r>
            <a:endParaRPr lang="zh-CN" altLang="en-US" sz="3200" dirty="0"/>
          </a:p>
        </p:txBody>
      </p:sp>
      <p:grpSp>
        <p:nvGrpSpPr>
          <p:cNvPr id="11" name="组合 10"/>
          <p:cNvGrpSpPr/>
          <p:nvPr/>
        </p:nvGrpSpPr>
        <p:grpSpPr>
          <a:xfrm>
            <a:off x="3759050" y="648519"/>
            <a:ext cx="7585931" cy="3577865"/>
            <a:chOff x="3759050" y="648519"/>
            <a:chExt cx="7585931" cy="3577865"/>
          </a:xfrm>
        </p:grpSpPr>
        <p:sp>
          <p:nvSpPr>
            <p:cNvPr id="8" name="文本框 8">
              <a:extLst>
                <a:ext uri="{FF2B5EF4-FFF2-40B4-BE49-F238E27FC236}">
                  <a16:creationId xmlns:a16="http://schemas.microsoft.com/office/drawing/2014/main" id="{831CC295-C26C-4643-BF1F-17F58CA89697}"/>
                </a:ext>
              </a:extLst>
            </p:cNvPr>
            <p:cNvSpPr txBox="1"/>
            <p:nvPr/>
          </p:nvSpPr>
          <p:spPr>
            <a:xfrm>
              <a:off x="3759050" y="648519"/>
              <a:ext cx="1790399" cy="369332"/>
            </a:xfrm>
            <a:prstGeom prst="rect">
              <a:avLst/>
            </a:prstGeom>
            <a:noFill/>
          </p:spPr>
          <p:txBody>
            <a:bodyPr wrap="square" rtlCol="0">
              <a:spAutoFit/>
            </a:bodyPr>
            <a:lstStyle/>
            <a:p>
              <a:pPr marL="285750" indent="-285750" algn="ctr">
                <a:spcAft>
                  <a:spcPts val="600"/>
                </a:spcAft>
              </a:pPr>
              <a:r>
                <a:rPr lang="en-US" altLang="zh-CN" dirty="0" err="1">
                  <a:latin typeface="Arial" pitchFamily="34" charset="0"/>
                  <a:cs typeface="Arial" pitchFamily="34" charset="0"/>
                </a:rPr>
                <a:t>Isoform</a:t>
              </a:r>
              <a:r>
                <a:rPr lang="en-US" altLang="zh-CN" dirty="0">
                  <a:latin typeface="Arial" pitchFamily="34" charset="0"/>
                  <a:cs typeface="Arial" pitchFamily="34" charset="0"/>
                </a:rPr>
                <a:t>-level</a:t>
              </a:r>
              <a:endParaRPr lang="en-US" altLang="zh-CN" i="1" dirty="0">
                <a:latin typeface="Arial" pitchFamily="34" charset="0"/>
                <a:cs typeface="Arial" pitchFamily="34" charset="0"/>
              </a:endParaRPr>
            </a:p>
          </p:txBody>
        </p:sp>
        <p:sp>
          <p:nvSpPr>
            <p:cNvPr id="9" name="文本框 8">
              <a:extLst>
                <a:ext uri="{FF2B5EF4-FFF2-40B4-BE49-F238E27FC236}">
                  <a16:creationId xmlns:a16="http://schemas.microsoft.com/office/drawing/2014/main" id="{831CC295-C26C-4643-BF1F-17F58CA89697}"/>
                </a:ext>
              </a:extLst>
            </p:cNvPr>
            <p:cNvSpPr txBox="1"/>
            <p:nvPr/>
          </p:nvSpPr>
          <p:spPr>
            <a:xfrm>
              <a:off x="7463274" y="648519"/>
              <a:ext cx="1790399" cy="369332"/>
            </a:xfrm>
            <a:prstGeom prst="rect">
              <a:avLst/>
            </a:prstGeom>
            <a:noFill/>
          </p:spPr>
          <p:txBody>
            <a:bodyPr wrap="square" rtlCol="0">
              <a:spAutoFit/>
            </a:bodyPr>
            <a:lstStyle/>
            <a:p>
              <a:pPr marL="285750" indent="-285750" algn="ctr">
                <a:spcAft>
                  <a:spcPts val="600"/>
                </a:spcAft>
              </a:pPr>
              <a:r>
                <a:rPr lang="en-US" altLang="zh-CN" dirty="0">
                  <a:latin typeface="Arial" pitchFamily="34" charset="0"/>
                  <a:cs typeface="Arial" pitchFamily="34" charset="0"/>
                </a:rPr>
                <a:t>Gene-level</a:t>
              </a:r>
              <a:endParaRPr lang="en-US" altLang="zh-CN" i="1" dirty="0">
                <a:latin typeface="Arial" pitchFamily="34" charset="0"/>
                <a:cs typeface="Arial" pitchFamily="34" charset="0"/>
              </a:endParaRPr>
            </a:p>
          </p:txBody>
        </p:sp>
        <p:pic>
          <p:nvPicPr>
            <p:cNvPr id="10" name="图片 9" descr="fig_legend.tif"/>
            <p:cNvPicPr>
              <a:picLocks noChangeAspect="1"/>
            </p:cNvPicPr>
            <p:nvPr/>
          </p:nvPicPr>
          <p:blipFill>
            <a:blip r:embed="rId3"/>
            <a:stretch>
              <a:fillRect/>
            </a:stretch>
          </p:blipFill>
          <p:spPr>
            <a:xfrm>
              <a:off x="10028245" y="1410032"/>
              <a:ext cx="1316736" cy="2816352"/>
            </a:xfrm>
            <a:prstGeom prst="rect">
              <a:avLst/>
            </a:prstGeom>
          </p:spPr>
        </p:pic>
      </p:grpSp>
      <p:grpSp>
        <p:nvGrpSpPr>
          <p:cNvPr id="3" name="Group 2">
            <a:extLst>
              <a:ext uri="{FF2B5EF4-FFF2-40B4-BE49-F238E27FC236}">
                <a16:creationId xmlns:a16="http://schemas.microsoft.com/office/drawing/2014/main" id="{06C9682D-34C7-3441-A144-B177665786F9}"/>
              </a:ext>
            </a:extLst>
          </p:cNvPr>
          <p:cNvGrpSpPr/>
          <p:nvPr/>
        </p:nvGrpSpPr>
        <p:grpSpPr>
          <a:xfrm>
            <a:off x="1506648" y="956296"/>
            <a:ext cx="8521597" cy="5901704"/>
            <a:chOff x="2714601" y="956296"/>
            <a:chExt cx="7313644" cy="5065126"/>
          </a:xfrm>
        </p:grpSpPr>
        <p:pic>
          <p:nvPicPr>
            <p:cNvPr id="14" name="图片 13" descr="fig_protocols.tif"/>
            <p:cNvPicPr>
              <a:picLocks noChangeAspect="1"/>
            </p:cNvPicPr>
            <p:nvPr/>
          </p:nvPicPr>
          <p:blipFill>
            <a:blip r:embed="rId4"/>
            <a:srcRect b="62983"/>
            <a:stretch>
              <a:fillRect/>
            </a:stretch>
          </p:blipFill>
          <p:spPr>
            <a:xfrm>
              <a:off x="2714601" y="956296"/>
              <a:ext cx="7187184" cy="2166283"/>
            </a:xfrm>
            <a:prstGeom prst="rect">
              <a:avLst/>
            </a:prstGeom>
          </p:spPr>
        </p:pic>
        <p:pic>
          <p:nvPicPr>
            <p:cNvPr id="15" name="图片 14" descr="fig_protocols.tif"/>
            <p:cNvPicPr>
              <a:picLocks noChangeAspect="1"/>
            </p:cNvPicPr>
            <p:nvPr/>
          </p:nvPicPr>
          <p:blipFill>
            <a:blip r:embed="rId4"/>
            <a:srcRect t="51312" b="-847"/>
            <a:stretch>
              <a:fillRect/>
            </a:stretch>
          </p:blipFill>
          <p:spPr>
            <a:xfrm>
              <a:off x="2841061" y="3122579"/>
              <a:ext cx="7187184" cy="2898843"/>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Irreproducibility and ACVC of different platforms</a:t>
            </a:r>
            <a:endParaRPr lang="zh-CN" altLang="en-US" sz="3200" dirty="0"/>
          </a:p>
        </p:txBody>
      </p:sp>
      <p:grpSp>
        <p:nvGrpSpPr>
          <p:cNvPr id="15" name="组合 14"/>
          <p:cNvGrpSpPr/>
          <p:nvPr/>
        </p:nvGrpSpPr>
        <p:grpSpPr>
          <a:xfrm>
            <a:off x="2437534" y="845205"/>
            <a:ext cx="7316931" cy="5790410"/>
            <a:chOff x="3044174" y="648519"/>
            <a:chExt cx="6838156" cy="5411521"/>
          </a:xfrm>
        </p:grpSpPr>
        <p:grpSp>
          <p:nvGrpSpPr>
            <p:cNvPr id="13" name="组合 12"/>
            <p:cNvGrpSpPr/>
            <p:nvPr/>
          </p:nvGrpSpPr>
          <p:grpSpPr>
            <a:xfrm>
              <a:off x="3700683" y="648519"/>
              <a:ext cx="6181647" cy="3940602"/>
              <a:chOff x="3700683" y="648519"/>
              <a:chExt cx="6181647" cy="3940602"/>
            </a:xfrm>
          </p:grpSpPr>
          <p:pic>
            <p:nvPicPr>
              <p:cNvPr id="8" name="图片 7" descr="fig_legend.tif"/>
              <p:cNvPicPr>
                <a:picLocks noChangeAspect="1"/>
              </p:cNvPicPr>
              <p:nvPr/>
            </p:nvPicPr>
            <p:blipFill>
              <a:blip r:embed="rId3"/>
              <a:stretch>
                <a:fillRect/>
              </a:stretch>
            </p:blipFill>
            <p:spPr>
              <a:xfrm>
                <a:off x="8565594" y="1772769"/>
                <a:ext cx="1316736" cy="2816352"/>
              </a:xfrm>
              <a:prstGeom prst="rect">
                <a:avLst/>
              </a:prstGeom>
            </p:spPr>
          </p:pic>
          <p:sp>
            <p:nvSpPr>
              <p:cNvPr id="11" name="文本框 8">
                <a:extLst>
                  <a:ext uri="{FF2B5EF4-FFF2-40B4-BE49-F238E27FC236}">
                    <a16:creationId xmlns:a16="http://schemas.microsoft.com/office/drawing/2014/main" id="{831CC295-C26C-4643-BF1F-17F58CA89697}"/>
                  </a:ext>
                </a:extLst>
              </p:cNvPr>
              <p:cNvSpPr txBox="1"/>
              <p:nvPr/>
            </p:nvSpPr>
            <p:spPr>
              <a:xfrm>
                <a:off x="3700683" y="648519"/>
                <a:ext cx="1790399" cy="345165"/>
              </a:xfrm>
              <a:prstGeom prst="rect">
                <a:avLst/>
              </a:prstGeom>
              <a:noFill/>
            </p:spPr>
            <p:txBody>
              <a:bodyPr wrap="square" rtlCol="0">
                <a:spAutoFit/>
              </a:bodyPr>
              <a:lstStyle/>
              <a:p>
                <a:pPr marL="285750" indent="-285750" algn="ctr">
                  <a:spcAft>
                    <a:spcPts val="600"/>
                  </a:spcAft>
                </a:pPr>
                <a:r>
                  <a:rPr lang="en-US" altLang="zh-CN" dirty="0" err="1">
                    <a:latin typeface="Arial" pitchFamily="34" charset="0"/>
                    <a:cs typeface="Arial" pitchFamily="34" charset="0"/>
                  </a:rPr>
                  <a:t>Isoform</a:t>
                </a:r>
                <a:r>
                  <a:rPr lang="en-US" altLang="zh-CN" dirty="0">
                    <a:latin typeface="Arial" pitchFamily="34" charset="0"/>
                    <a:cs typeface="Arial" pitchFamily="34" charset="0"/>
                  </a:rPr>
                  <a:t>-level</a:t>
                </a:r>
                <a:endParaRPr lang="en-US" altLang="zh-CN" i="1" dirty="0">
                  <a:latin typeface="Arial" pitchFamily="34" charset="0"/>
                  <a:cs typeface="Arial" pitchFamily="34" charset="0"/>
                </a:endParaRPr>
              </a:p>
            </p:txBody>
          </p:sp>
          <p:sp>
            <p:nvSpPr>
              <p:cNvPr id="12" name="文本框 8">
                <a:extLst>
                  <a:ext uri="{FF2B5EF4-FFF2-40B4-BE49-F238E27FC236}">
                    <a16:creationId xmlns:a16="http://schemas.microsoft.com/office/drawing/2014/main" id="{831CC295-C26C-4643-BF1F-17F58CA89697}"/>
                  </a:ext>
                </a:extLst>
              </p:cNvPr>
              <p:cNvSpPr txBox="1"/>
              <p:nvPr/>
            </p:nvSpPr>
            <p:spPr>
              <a:xfrm>
                <a:off x="6471019" y="648519"/>
                <a:ext cx="1790399" cy="345165"/>
              </a:xfrm>
              <a:prstGeom prst="rect">
                <a:avLst/>
              </a:prstGeom>
              <a:noFill/>
            </p:spPr>
            <p:txBody>
              <a:bodyPr wrap="square" rtlCol="0">
                <a:spAutoFit/>
              </a:bodyPr>
              <a:lstStyle/>
              <a:p>
                <a:pPr marL="285750" indent="-285750" algn="ctr">
                  <a:spcAft>
                    <a:spcPts val="600"/>
                  </a:spcAft>
                </a:pPr>
                <a:r>
                  <a:rPr lang="en-US" altLang="zh-CN" dirty="0">
                    <a:latin typeface="Arial" pitchFamily="34" charset="0"/>
                    <a:cs typeface="Arial" pitchFamily="34" charset="0"/>
                  </a:rPr>
                  <a:t>Gene-level</a:t>
                </a:r>
                <a:endParaRPr lang="en-US" altLang="zh-CN" i="1" dirty="0">
                  <a:latin typeface="Arial" pitchFamily="34" charset="0"/>
                  <a:cs typeface="Arial" pitchFamily="34" charset="0"/>
                </a:endParaRPr>
              </a:p>
            </p:txBody>
          </p:sp>
        </p:grpSp>
        <p:pic>
          <p:nvPicPr>
            <p:cNvPr id="9" name="图片 8" descr="fig_platform.tif"/>
            <p:cNvPicPr>
              <a:picLocks noChangeAspect="1"/>
            </p:cNvPicPr>
            <p:nvPr/>
          </p:nvPicPr>
          <p:blipFill>
            <a:blip r:embed="rId4"/>
            <a:srcRect b="62832"/>
            <a:stretch>
              <a:fillRect/>
            </a:stretch>
          </p:blipFill>
          <p:spPr>
            <a:xfrm>
              <a:off x="3044174" y="1005840"/>
              <a:ext cx="5394960" cy="2175105"/>
            </a:xfrm>
            <a:prstGeom prst="rect">
              <a:avLst/>
            </a:prstGeom>
          </p:spPr>
        </p:pic>
        <p:pic>
          <p:nvPicPr>
            <p:cNvPr id="10" name="图片 9" descr="fig_platform.tif"/>
            <p:cNvPicPr>
              <a:picLocks noChangeAspect="1"/>
            </p:cNvPicPr>
            <p:nvPr/>
          </p:nvPicPr>
          <p:blipFill>
            <a:blip r:embed="rId4"/>
            <a:srcRect t="51630" b="-1"/>
            <a:stretch>
              <a:fillRect/>
            </a:stretch>
          </p:blipFill>
          <p:spPr>
            <a:xfrm>
              <a:off x="3170634" y="3229291"/>
              <a:ext cx="5394960" cy="2830749"/>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Irreproducibility Versus </a:t>
            </a:r>
            <a:r>
              <a:rPr lang="en-US" altLang="zh-CN" sz="3200" dirty="0" err="1"/>
              <a:t>Isoform</a:t>
            </a:r>
            <a:r>
              <a:rPr lang="en-US" altLang="zh-CN" sz="3200" dirty="0"/>
              <a:t> abundances (H1-hESC)</a:t>
            </a:r>
            <a:endParaRPr lang="zh-CN" altLang="en-US" sz="3200" dirty="0"/>
          </a:p>
        </p:txBody>
      </p:sp>
      <p:grpSp>
        <p:nvGrpSpPr>
          <p:cNvPr id="10" name="组合 9"/>
          <p:cNvGrpSpPr/>
          <p:nvPr/>
        </p:nvGrpSpPr>
        <p:grpSpPr>
          <a:xfrm>
            <a:off x="454819" y="900410"/>
            <a:ext cx="10802354" cy="5446280"/>
            <a:chOff x="454819" y="648519"/>
            <a:chExt cx="10802354" cy="5446280"/>
          </a:xfrm>
        </p:grpSpPr>
        <p:grpSp>
          <p:nvGrpSpPr>
            <p:cNvPr id="21" name="组合 20"/>
            <p:cNvGrpSpPr/>
            <p:nvPr/>
          </p:nvGrpSpPr>
          <p:grpSpPr>
            <a:xfrm>
              <a:off x="454819" y="2193587"/>
              <a:ext cx="6905786" cy="3901212"/>
              <a:chOff x="454819" y="2193587"/>
              <a:chExt cx="6905786" cy="3901212"/>
            </a:xfrm>
          </p:grpSpPr>
          <p:sp>
            <p:nvSpPr>
              <p:cNvPr id="18" name="TextBox 17"/>
              <p:cNvSpPr txBox="1"/>
              <p:nvPr/>
            </p:nvSpPr>
            <p:spPr>
              <a:xfrm>
                <a:off x="5123243" y="5848578"/>
                <a:ext cx="2237362" cy="246221"/>
              </a:xfrm>
              <a:prstGeom prst="rect">
                <a:avLst/>
              </a:prstGeom>
              <a:noFill/>
            </p:spPr>
            <p:txBody>
              <a:bodyPr wrap="square" lIns="0" tIns="0" rIns="0" bIns="0" rtlCol="0">
                <a:spAutoFit/>
              </a:bodyPr>
              <a:lstStyle/>
              <a:p>
                <a:pPr algn="ctr"/>
                <a:r>
                  <a:rPr lang="en-US" altLang="zh-CN" sz="1600" dirty="0"/>
                  <a:t>Log2(TPM+1)</a:t>
                </a:r>
                <a:endParaRPr lang="zh-CN" altLang="en-US" sz="1600" dirty="0"/>
              </a:p>
            </p:txBody>
          </p:sp>
          <p:sp>
            <p:nvSpPr>
              <p:cNvPr id="20" name="TextBox 19"/>
              <p:cNvSpPr txBox="1"/>
              <p:nvPr/>
            </p:nvSpPr>
            <p:spPr>
              <a:xfrm rot="10800000">
                <a:off x="454819" y="2193587"/>
                <a:ext cx="246221" cy="1877438"/>
              </a:xfrm>
              <a:prstGeom prst="rect">
                <a:avLst/>
              </a:prstGeom>
              <a:noFill/>
            </p:spPr>
            <p:txBody>
              <a:bodyPr vert="eaVert" wrap="square" lIns="0" tIns="0" rIns="0" bIns="0" rtlCol="0">
                <a:spAutoFit/>
              </a:bodyPr>
              <a:lstStyle/>
              <a:p>
                <a:pPr algn="ctr"/>
                <a:r>
                  <a:rPr lang="en-US" altLang="zh-CN" sz="1600" dirty="0"/>
                  <a:t>Irreproducibility</a:t>
                </a:r>
                <a:endParaRPr lang="zh-CN" altLang="en-US" sz="1600" dirty="0"/>
              </a:p>
            </p:txBody>
          </p:sp>
        </p:grpSp>
        <p:pic>
          <p:nvPicPr>
            <p:cNvPr id="8" name="图片 7" descr="fig_TPM_new.tiff"/>
            <p:cNvPicPr>
              <a:picLocks noChangeAspect="1"/>
            </p:cNvPicPr>
            <p:nvPr/>
          </p:nvPicPr>
          <p:blipFill>
            <a:blip r:embed="rId3"/>
            <a:srcRect l="2198" r="1312" b="5189"/>
            <a:stretch>
              <a:fillRect/>
            </a:stretch>
          </p:blipFill>
          <p:spPr>
            <a:xfrm>
              <a:off x="701041" y="648519"/>
              <a:ext cx="10419945" cy="5119344"/>
            </a:xfrm>
            <a:prstGeom prst="rect">
              <a:avLst/>
            </a:prstGeom>
          </p:spPr>
        </p:pic>
        <p:pic>
          <p:nvPicPr>
            <p:cNvPr id="9" name="图片 8" descr="fig_legend.tif"/>
            <p:cNvPicPr>
              <a:picLocks noChangeAspect="1"/>
            </p:cNvPicPr>
            <p:nvPr/>
          </p:nvPicPr>
          <p:blipFill>
            <a:blip r:embed="rId4"/>
            <a:srcRect b="44719"/>
            <a:stretch>
              <a:fillRect/>
            </a:stretch>
          </p:blipFill>
          <p:spPr>
            <a:xfrm>
              <a:off x="10171201" y="3720830"/>
              <a:ext cx="1085972" cy="128405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Consistency and ACC</a:t>
            </a:r>
            <a:endParaRPr lang="zh-CN" altLang="en-US" sz="3200" dirty="0"/>
          </a:p>
        </p:txBody>
      </p:sp>
      <p:grpSp>
        <p:nvGrpSpPr>
          <p:cNvPr id="3" name="组合 18"/>
          <p:cNvGrpSpPr/>
          <p:nvPr/>
        </p:nvGrpSpPr>
        <p:grpSpPr>
          <a:xfrm>
            <a:off x="4" y="648518"/>
            <a:ext cx="12191996" cy="2098699"/>
            <a:chOff x="0" y="762000"/>
            <a:chExt cx="9721850" cy="1522244"/>
          </a:xfrm>
        </p:grpSpPr>
        <p:sp>
          <p:nvSpPr>
            <p:cNvPr id="38" name="TextBox 37"/>
            <p:cNvSpPr txBox="1"/>
            <p:nvPr/>
          </p:nvSpPr>
          <p:spPr>
            <a:xfrm>
              <a:off x="0" y="762000"/>
              <a:ext cx="9721850" cy="870631"/>
            </a:xfrm>
            <a:prstGeom prst="rect">
              <a:avLst/>
            </a:prstGeom>
            <a:noFill/>
          </p:spPr>
          <p:txBody>
            <a:bodyPr wrap="square" rtlCol="0">
              <a:spAutoFit/>
            </a:bodyPr>
            <a:lstStyle/>
            <a:p>
              <a:pPr algn="just">
                <a:lnSpc>
                  <a:spcPct val="150000"/>
                </a:lnSpc>
                <a:buFont typeface="Wingdings" pitchFamily="2" charset="2"/>
                <a:buChar char="Ø"/>
              </a:pPr>
              <a:r>
                <a:rPr lang="en-US" altLang="zh-CN" sz="1600" b="1" dirty="0">
                  <a:latin typeface="+mj-lt"/>
                </a:rPr>
                <a:t> A good quantification method tends to be the consistency of gene or </a:t>
              </a:r>
              <a:r>
                <a:rPr lang="en-US" altLang="zh-CN" sz="1600" b="1" dirty="0" err="1">
                  <a:latin typeface="+mj-lt"/>
                </a:rPr>
                <a:t>isoform</a:t>
              </a:r>
              <a:r>
                <a:rPr lang="en-US" altLang="zh-CN" sz="1600" b="1" dirty="0">
                  <a:latin typeface="+mj-lt"/>
                </a:rPr>
                <a:t> expression patterns in different replicates. Here we propose a </a:t>
              </a:r>
              <a:r>
                <a:rPr lang="en-US" altLang="zh-CN" sz="1600" b="1" dirty="0">
                  <a:solidFill>
                    <a:srgbClr val="C00000"/>
                  </a:solidFill>
                  <a:latin typeface="+mj-lt"/>
                </a:rPr>
                <a:t>consistency measure </a:t>
              </a:r>
              <a:r>
                <a:rPr lang="en-US" altLang="zh-CN" sz="1600" b="1" i="1" dirty="0">
                  <a:solidFill>
                    <a:srgbClr val="C00000"/>
                  </a:solidFill>
                  <a:latin typeface="+mj-lt"/>
                </a:rPr>
                <a:t>C(</a:t>
              </a:r>
              <a:r>
                <a:rPr lang="zh-CN" altLang="en-US" sz="1600" b="1" dirty="0">
                  <a:solidFill>
                    <a:srgbClr val="C00000"/>
                  </a:solidFill>
                  <a:latin typeface="Cambria Math"/>
                </a:rPr>
                <a:t>𝜶</a:t>
              </a:r>
              <a:r>
                <a:rPr lang="en-US" altLang="zh-CN" sz="1600" b="1" i="1" dirty="0">
                  <a:solidFill>
                    <a:srgbClr val="C00000"/>
                  </a:solidFill>
                  <a:latin typeface="+mj-lt"/>
                </a:rPr>
                <a:t>) </a:t>
              </a:r>
              <a:r>
                <a:rPr lang="en-US" altLang="zh-CN" sz="1600" b="1" dirty="0">
                  <a:latin typeface="+mj-lt"/>
                </a:rPr>
                <a:t>to characterize the degree of similarity of gene or </a:t>
              </a:r>
              <a:r>
                <a:rPr lang="en-US" altLang="zh-CN" sz="1600" b="1" dirty="0" err="1">
                  <a:latin typeface="+mj-lt"/>
                </a:rPr>
                <a:t>isoform</a:t>
              </a:r>
              <a:r>
                <a:rPr lang="en-US" altLang="zh-CN" sz="1600" b="1" dirty="0">
                  <a:latin typeface="+mj-lt"/>
                </a:rPr>
                <a:t> expression in different replicates, which can be defined as follows:</a:t>
              </a:r>
              <a:endParaRPr lang="zh-CN" altLang="en-US" sz="1600" b="1" dirty="0">
                <a:latin typeface="+mj-lt"/>
              </a:endParaRPr>
            </a:p>
          </p:txBody>
        </p:sp>
        <p:sp>
          <p:nvSpPr>
            <p:cNvPr id="39" name="TextBox 38"/>
            <p:cNvSpPr txBox="1"/>
            <p:nvPr/>
          </p:nvSpPr>
          <p:spPr>
            <a:xfrm>
              <a:off x="0" y="1949386"/>
              <a:ext cx="9200300" cy="334858"/>
            </a:xfrm>
            <a:prstGeom prst="rect">
              <a:avLst/>
            </a:prstGeom>
            <a:noFill/>
          </p:spPr>
          <p:txBody>
            <a:bodyPr wrap="square" rtlCol="0">
              <a:spAutoFit/>
            </a:bodyPr>
            <a:lstStyle/>
            <a:p>
              <a:pPr algn="just">
                <a:lnSpc>
                  <a:spcPct val="150000"/>
                </a:lnSpc>
              </a:pPr>
              <a:r>
                <a:rPr lang="en-US" altLang="zh-CN" sz="1600" b="1" dirty="0">
                  <a:latin typeface="+mj-lt"/>
                </a:rPr>
                <a:t>Here,</a:t>
              </a:r>
              <a:r>
                <a:rPr lang="zh-CN" altLang="en-US" sz="1600" b="1" dirty="0">
                  <a:latin typeface="Cambria Math"/>
                  <a:cs typeface="Arial" pitchFamily="34" charset="0"/>
                </a:rPr>
                <a:t>𝜶</a:t>
              </a:r>
              <a:r>
                <a:rPr lang="zh-CN" altLang="en-US" sz="1600" b="1" dirty="0">
                  <a:solidFill>
                    <a:srgbClr val="C00000"/>
                  </a:solidFill>
                  <a:latin typeface="Cambria Math"/>
                  <a:cs typeface="Arial" pitchFamily="34" charset="0"/>
                </a:rPr>
                <a:t> </a:t>
              </a:r>
              <a:r>
                <a:rPr lang="en-US" altLang="zh-CN" sz="1600" b="1" dirty="0">
                  <a:latin typeface="+mj-lt"/>
                </a:rPr>
                <a:t>is a threshold defining a transcript as expressed.</a:t>
              </a:r>
              <a:endParaRPr lang="zh-CN" altLang="en-US" sz="1600" b="1" dirty="0">
                <a:latin typeface="+mj-lt"/>
              </a:endParaRPr>
            </a:p>
          </p:txBody>
        </p:sp>
      </p:grpSp>
      <p:pic>
        <p:nvPicPr>
          <p:cNvPr id="41" name="Picture 2">
            <a:extLst>
              <a:ext uri="{FF2B5EF4-FFF2-40B4-BE49-F238E27FC236}">
                <a16:creationId xmlns:a16="http://schemas.microsoft.com/office/drawing/2014/main" id="{D6A2EC5E-3D75-5549-91EB-76E590E320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514" b="7191"/>
          <a:stretch>
            <a:fillRect/>
          </a:stretch>
        </p:blipFill>
        <p:spPr bwMode="auto">
          <a:xfrm>
            <a:off x="121920" y="3048005"/>
            <a:ext cx="5974080" cy="29595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4.googleusercontent.com/B2v-ibp4jxpgmLP0Xlc72j1BI8BtEkEGKFk5wfVoUn9x8Gnu96wl3BLdW0X-dYqGbdggkPVZho8F7ynS0XFh-aQ9eU8Y-BF2i2j5xZ8WIhgrqOV323gZOg3UOTQNdv9_1WZpfEsZ">
            <a:hlinkClick r:id="rId4"/>
          </p:cNvPr>
          <p:cNvPicPr>
            <a:picLocks noChangeAspect="1" noChangeArrowheads="1"/>
          </p:cNvPicPr>
          <p:nvPr/>
        </p:nvPicPr>
        <p:blipFill>
          <a:blip r:embed="rId5"/>
          <a:srcRect/>
          <a:stretch>
            <a:fillRect/>
          </a:stretch>
        </p:blipFill>
        <p:spPr bwMode="auto">
          <a:xfrm>
            <a:off x="1015704" y="1785832"/>
            <a:ext cx="10845692" cy="567095"/>
          </a:xfrm>
          <a:prstGeom prst="rect">
            <a:avLst/>
          </a:prstGeom>
          <a:noFill/>
        </p:spPr>
      </p:pic>
      <p:sp>
        <p:nvSpPr>
          <p:cNvPr id="23" name="文本框 8">
            <a:extLst>
              <a:ext uri="{FF2B5EF4-FFF2-40B4-BE49-F238E27FC236}">
                <a16:creationId xmlns:a16="http://schemas.microsoft.com/office/drawing/2014/main" id="{05FA9EC4-6D25-184A-8509-91BDC2CB425A}"/>
              </a:ext>
            </a:extLst>
          </p:cNvPr>
          <p:cNvSpPr txBox="1"/>
          <p:nvPr/>
        </p:nvSpPr>
        <p:spPr>
          <a:xfrm>
            <a:off x="5963012" y="5320402"/>
            <a:ext cx="5511389" cy="1287532"/>
          </a:xfrm>
          <a:prstGeom prst="rect">
            <a:avLst/>
          </a:prstGeom>
          <a:noFill/>
        </p:spPr>
        <p:txBody>
          <a:bodyPr wrap="square" rtlCol="0">
            <a:spAutoFit/>
          </a:bodyPr>
          <a:lstStyle/>
          <a:p>
            <a:pPr>
              <a:lnSpc>
                <a:spcPct val="150000"/>
              </a:lnSpc>
              <a:spcAft>
                <a:spcPts val="600"/>
              </a:spcAft>
            </a:pPr>
            <a:r>
              <a:rPr lang="en-US" altLang="zh-CN" b="1" dirty="0"/>
              <a:t>With a large value of these metrics, the method has a higher similarity of abundance estimates among multiple replicates.</a:t>
            </a:r>
            <a:endParaRPr lang="en-US" altLang="zh-CN" b="1" i="1" dirty="0">
              <a:solidFill>
                <a:srgbClr val="C00000"/>
              </a:solidFill>
              <a:latin typeface="Arial" pitchFamily="34" charset="0"/>
              <a:cs typeface="Arial" pitchFamily="34" charset="0"/>
            </a:endParaRPr>
          </a:p>
        </p:txBody>
      </p:sp>
      <p:grpSp>
        <p:nvGrpSpPr>
          <p:cNvPr id="18" name="Group 17">
            <a:extLst>
              <a:ext uri="{FF2B5EF4-FFF2-40B4-BE49-F238E27FC236}">
                <a16:creationId xmlns:a16="http://schemas.microsoft.com/office/drawing/2014/main" id="{EBB883AE-63EC-044C-BAD6-6EC1C1B05767}"/>
              </a:ext>
            </a:extLst>
          </p:cNvPr>
          <p:cNvGrpSpPr/>
          <p:nvPr/>
        </p:nvGrpSpPr>
        <p:grpSpPr>
          <a:xfrm>
            <a:off x="5963012" y="2349052"/>
            <a:ext cx="5736653" cy="2971350"/>
            <a:chOff x="3" y="2926080"/>
            <a:chExt cx="5736653" cy="2971350"/>
          </a:xfrm>
        </p:grpSpPr>
        <p:sp>
          <p:nvSpPr>
            <p:cNvPr id="22" name="文本框 8">
              <a:extLst>
                <a:ext uri="{FF2B5EF4-FFF2-40B4-BE49-F238E27FC236}">
                  <a16:creationId xmlns:a16="http://schemas.microsoft.com/office/drawing/2014/main" id="{1B42FD49-1FC9-4C4C-BAF9-8ADBC2384A5D}"/>
                </a:ext>
              </a:extLst>
            </p:cNvPr>
            <p:cNvSpPr txBox="1"/>
            <p:nvPr/>
          </p:nvSpPr>
          <p:spPr>
            <a:xfrm>
              <a:off x="3" y="2926080"/>
              <a:ext cx="5736653" cy="307777"/>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sz="1400" b="1" dirty="0">
                  <a:latin typeface="Arial" pitchFamily="34" charset="0"/>
                  <a:cs typeface="Arial" pitchFamily="34" charset="0"/>
                </a:rPr>
                <a:t>Plot </a:t>
              </a:r>
              <a:r>
                <a:rPr lang="en-US" altLang="zh-CN" sz="1400" b="1" i="1" dirty="0">
                  <a:solidFill>
                    <a:srgbClr val="C00000"/>
                  </a:solidFill>
                  <a:latin typeface="Arial" pitchFamily="34" charset="0"/>
                  <a:cs typeface="Arial" pitchFamily="34" charset="0"/>
                </a:rPr>
                <a:t>abundance threshold </a:t>
              </a:r>
              <a:r>
                <a:rPr lang="zh-CN" altLang="en-US" sz="1400" b="1" dirty="0">
                  <a:solidFill>
                    <a:srgbClr val="C00000"/>
                  </a:solidFill>
                  <a:latin typeface="Cambria Math"/>
                  <a:cs typeface="Arial" pitchFamily="34" charset="0"/>
                </a:rPr>
                <a:t>𝜶</a:t>
              </a:r>
              <a:r>
                <a:rPr lang="en-US" altLang="zh-CN" sz="1400" b="1" i="1" dirty="0">
                  <a:solidFill>
                    <a:srgbClr val="C00000"/>
                  </a:solidFill>
                  <a:latin typeface="Arial" pitchFamily="34" charset="0"/>
                  <a:cs typeface="Arial" pitchFamily="34" charset="0"/>
                </a:rPr>
                <a:t> </a:t>
              </a:r>
              <a:r>
                <a:rPr lang="en-US" altLang="zh-CN" sz="1400" b="1" dirty="0">
                  <a:latin typeface="Arial" pitchFamily="34" charset="0"/>
                  <a:cs typeface="Arial" pitchFamily="34" charset="0"/>
                </a:rPr>
                <a:t>versus </a:t>
              </a:r>
              <a:r>
                <a:rPr lang="en-US" altLang="zh-CN" sz="1400" b="1" i="1" dirty="0">
                  <a:solidFill>
                    <a:srgbClr val="C00000"/>
                  </a:solidFill>
                  <a:latin typeface="Arial" pitchFamily="34" charset="0"/>
                  <a:cs typeface="Arial" pitchFamily="34" charset="0"/>
                </a:rPr>
                <a:t>consistency measure C(</a:t>
              </a:r>
              <a:r>
                <a:rPr lang="zh-CN" altLang="en-US" sz="1400" b="1" dirty="0">
                  <a:solidFill>
                    <a:srgbClr val="C00000"/>
                  </a:solidFill>
                  <a:latin typeface="Cambria Math"/>
                  <a:cs typeface="Arial" pitchFamily="34" charset="0"/>
                </a:rPr>
                <a:t>𝜶</a:t>
              </a:r>
              <a:r>
                <a:rPr lang="en-US" altLang="zh-CN" sz="1400" b="1" i="1" dirty="0">
                  <a:solidFill>
                    <a:srgbClr val="C00000"/>
                  </a:solidFill>
                  <a:latin typeface="Arial" pitchFamily="34" charset="0"/>
                  <a:cs typeface="Arial" pitchFamily="34" charset="0"/>
                </a:rPr>
                <a:t>)</a:t>
              </a:r>
              <a:endParaRPr lang="en-US" altLang="zh-CN" sz="1400" i="1" dirty="0">
                <a:solidFill>
                  <a:srgbClr val="C00000"/>
                </a:solidFill>
                <a:latin typeface="Arial" pitchFamily="34" charset="0"/>
                <a:cs typeface="Arial" pitchFamily="34" charset="0"/>
              </a:endParaRPr>
            </a:p>
          </p:txBody>
        </p:sp>
        <p:pic>
          <p:nvPicPr>
            <p:cNvPr id="24" name="Picture 23" descr="Graphical user interface&#10;&#10;Description automatically generated">
              <a:extLst>
                <a:ext uri="{FF2B5EF4-FFF2-40B4-BE49-F238E27FC236}">
                  <a16:creationId xmlns:a16="http://schemas.microsoft.com/office/drawing/2014/main" id="{DEBAF4B4-ACB6-554D-87A3-5045045F0827}"/>
                </a:ext>
              </a:extLst>
            </p:cNvPr>
            <p:cNvPicPr>
              <a:picLocks noChangeAspect="1"/>
            </p:cNvPicPr>
            <p:nvPr/>
          </p:nvPicPr>
          <p:blipFill rotWithShape="1">
            <a:blip r:embed="rId6"/>
            <a:srcRect t="16108"/>
            <a:stretch/>
          </p:blipFill>
          <p:spPr>
            <a:xfrm>
              <a:off x="790774" y="3233857"/>
              <a:ext cx="4445000" cy="266357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Consistency and ACC of different tools</a:t>
            </a:r>
            <a:endParaRPr lang="zh-CN" altLang="en-US" sz="3200" dirty="0"/>
          </a:p>
        </p:txBody>
      </p:sp>
      <p:grpSp>
        <p:nvGrpSpPr>
          <p:cNvPr id="9" name="组合 8"/>
          <p:cNvGrpSpPr/>
          <p:nvPr/>
        </p:nvGrpSpPr>
        <p:grpSpPr>
          <a:xfrm>
            <a:off x="3340760" y="688919"/>
            <a:ext cx="7665568" cy="4479782"/>
            <a:chOff x="3340760" y="688919"/>
            <a:chExt cx="7665568" cy="4479782"/>
          </a:xfrm>
        </p:grpSpPr>
        <p:pic>
          <p:nvPicPr>
            <p:cNvPr id="6" name="图片 5" descr="fig_legend.tif"/>
            <p:cNvPicPr>
              <a:picLocks noChangeAspect="1"/>
            </p:cNvPicPr>
            <p:nvPr/>
          </p:nvPicPr>
          <p:blipFill>
            <a:blip r:embed="rId3"/>
            <a:stretch>
              <a:fillRect/>
            </a:stretch>
          </p:blipFill>
          <p:spPr>
            <a:xfrm>
              <a:off x="9689592" y="2352349"/>
              <a:ext cx="1316736" cy="2816352"/>
            </a:xfrm>
            <a:prstGeom prst="rect">
              <a:avLst/>
            </a:prstGeom>
          </p:spPr>
        </p:pic>
        <p:sp>
          <p:nvSpPr>
            <p:cNvPr id="7" name="文本框 8">
              <a:extLst>
                <a:ext uri="{FF2B5EF4-FFF2-40B4-BE49-F238E27FC236}">
                  <a16:creationId xmlns:a16="http://schemas.microsoft.com/office/drawing/2014/main" id="{831CC295-C26C-4643-BF1F-17F58CA89697}"/>
                </a:ext>
              </a:extLst>
            </p:cNvPr>
            <p:cNvSpPr txBox="1"/>
            <p:nvPr/>
          </p:nvSpPr>
          <p:spPr>
            <a:xfrm>
              <a:off x="3340760" y="688919"/>
              <a:ext cx="1790399" cy="369332"/>
            </a:xfrm>
            <a:prstGeom prst="rect">
              <a:avLst/>
            </a:prstGeom>
            <a:noFill/>
          </p:spPr>
          <p:txBody>
            <a:bodyPr wrap="square" rtlCol="0">
              <a:spAutoFit/>
            </a:bodyPr>
            <a:lstStyle/>
            <a:p>
              <a:pPr marL="285750" indent="-285750" algn="ctr">
                <a:spcAft>
                  <a:spcPts val="600"/>
                </a:spcAft>
              </a:pPr>
              <a:r>
                <a:rPr lang="en-US" altLang="zh-CN" dirty="0" err="1">
                  <a:latin typeface="Arial" pitchFamily="34" charset="0"/>
                  <a:cs typeface="Arial" pitchFamily="34" charset="0"/>
                </a:rPr>
                <a:t>Isoform</a:t>
              </a:r>
              <a:r>
                <a:rPr lang="en-US" altLang="zh-CN" dirty="0">
                  <a:latin typeface="Arial" pitchFamily="34" charset="0"/>
                  <a:cs typeface="Arial" pitchFamily="34" charset="0"/>
                </a:rPr>
                <a:t>-level</a:t>
              </a:r>
              <a:endParaRPr lang="en-US" altLang="zh-CN" i="1" dirty="0">
                <a:latin typeface="Arial" pitchFamily="34" charset="0"/>
                <a:cs typeface="Arial" pitchFamily="34" charset="0"/>
              </a:endParaRPr>
            </a:p>
          </p:txBody>
        </p:sp>
        <p:sp>
          <p:nvSpPr>
            <p:cNvPr id="8" name="文本框 8">
              <a:extLst>
                <a:ext uri="{FF2B5EF4-FFF2-40B4-BE49-F238E27FC236}">
                  <a16:creationId xmlns:a16="http://schemas.microsoft.com/office/drawing/2014/main" id="{831CC295-C26C-4643-BF1F-17F58CA89697}"/>
                </a:ext>
              </a:extLst>
            </p:cNvPr>
            <p:cNvSpPr txBox="1"/>
            <p:nvPr/>
          </p:nvSpPr>
          <p:spPr>
            <a:xfrm>
              <a:off x="6850398" y="688919"/>
              <a:ext cx="1790399" cy="369332"/>
            </a:xfrm>
            <a:prstGeom prst="rect">
              <a:avLst/>
            </a:prstGeom>
            <a:noFill/>
          </p:spPr>
          <p:txBody>
            <a:bodyPr wrap="square" rtlCol="0">
              <a:spAutoFit/>
            </a:bodyPr>
            <a:lstStyle/>
            <a:p>
              <a:pPr marL="285750" indent="-285750" algn="ctr">
                <a:spcAft>
                  <a:spcPts val="600"/>
                </a:spcAft>
              </a:pPr>
              <a:r>
                <a:rPr lang="en-US" altLang="zh-CN" dirty="0">
                  <a:latin typeface="Arial" pitchFamily="34" charset="0"/>
                  <a:cs typeface="Arial" pitchFamily="34" charset="0"/>
                </a:rPr>
                <a:t>Gene-level</a:t>
              </a:r>
              <a:endParaRPr lang="en-US" altLang="zh-CN" i="1" dirty="0">
                <a:latin typeface="Arial" pitchFamily="34" charset="0"/>
                <a:cs typeface="Arial" pitchFamily="34" charset="0"/>
              </a:endParaRPr>
            </a:p>
          </p:txBody>
        </p:sp>
      </p:grpSp>
      <p:pic>
        <p:nvPicPr>
          <p:cNvPr id="10" name="图片 9" descr="fig_tools.tif"/>
          <p:cNvPicPr>
            <a:picLocks noChangeAspect="1"/>
          </p:cNvPicPr>
          <p:nvPr/>
        </p:nvPicPr>
        <p:blipFill rotWithShape="1">
          <a:blip r:embed="rId4"/>
          <a:srcRect r="50000"/>
          <a:stretch/>
        </p:blipFill>
        <p:spPr>
          <a:xfrm>
            <a:off x="2502408" y="996696"/>
            <a:ext cx="3593592" cy="5815584"/>
          </a:xfrm>
          <a:prstGeom prst="rect">
            <a:avLst/>
          </a:prstGeom>
        </p:spPr>
      </p:pic>
      <p:pic>
        <p:nvPicPr>
          <p:cNvPr id="11" name="图片 9" descr="fig_tools.tif">
            <a:extLst>
              <a:ext uri="{FF2B5EF4-FFF2-40B4-BE49-F238E27FC236}">
                <a16:creationId xmlns:a16="http://schemas.microsoft.com/office/drawing/2014/main" id="{8A3BC123-AFC3-1349-914A-33255107421A}"/>
              </a:ext>
            </a:extLst>
          </p:cNvPr>
          <p:cNvPicPr>
            <a:picLocks noChangeAspect="1"/>
          </p:cNvPicPr>
          <p:nvPr/>
        </p:nvPicPr>
        <p:blipFill rotWithShape="1">
          <a:blip r:embed="rId4"/>
          <a:srcRect l="50000"/>
          <a:stretch/>
        </p:blipFill>
        <p:spPr>
          <a:xfrm>
            <a:off x="6096000" y="996696"/>
            <a:ext cx="3593592" cy="581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Consistency and ACC of different protocols</a:t>
            </a:r>
            <a:endParaRPr lang="zh-CN" altLang="en-US" sz="3200" dirty="0"/>
          </a:p>
        </p:txBody>
      </p:sp>
      <p:pic>
        <p:nvPicPr>
          <p:cNvPr id="4" name="图片 3" descr="fig_legend.tif"/>
          <p:cNvPicPr>
            <a:picLocks noChangeAspect="1"/>
          </p:cNvPicPr>
          <p:nvPr/>
        </p:nvPicPr>
        <p:blipFill>
          <a:blip r:embed="rId3"/>
          <a:stretch>
            <a:fillRect/>
          </a:stretch>
        </p:blipFill>
        <p:spPr>
          <a:xfrm>
            <a:off x="9504767" y="2157796"/>
            <a:ext cx="1316736" cy="2816352"/>
          </a:xfrm>
          <a:prstGeom prst="rect">
            <a:avLst/>
          </a:prstGeom>
        </p:spPr>
      </p:pic>
      <p:sp>
        <p:nvSpPr>
          <p:cNvPr id="6" name="文本框 8">
            <a:extLst>
              <a:ext uri="{FF2B5EF4-FFF2-40B4-BE49-F238E27FC236}">
                <a16:creationId xmlns:a16="http://schemas.microsoft.com/office/drawing/2014/main" id="{831CC295-C26C-4643-BF1F-17F58CA89697}"/>
              </a:ext>
            </a:extLst>
          </p:cNvPr>
          <p:cNvSpPr txBox="1"/>
          <p:nvPr/>
        </p:nvSpPr>
        <p:spPr>
          <a:xfrm>
            <a:off x="3496408" y="688919"/>
            <a:ext cx="1790399" cy="369332"/>
          </a:xfrm>
          <a:prstGeom prst="rect">
            <a:avLst/>
          </a:prstGeom>
          <a:noFill/>
        </p:spPr>
        <p:txBody>
          <a:bodyPr wrap="square" rtlCol="0">
            <a:spAutoFit/>
          </a:bodyPr>
          <a:lstStyle/>
          <a:p>
            <a:pPr marL="285750" indent="-285750" algn="ctr">
              <a:spcAft>
                <a:spcPts val="600"/>
              </a:spcAft>
            </a:pPr>
            <a:r>
              <a:rPr lang="en-US" altLang="zh-CN" dirty="0" err="1">
                <a:latin typeface="Arial" pitchFamily="34" charset="0"/>
                <a:cs typeface="Arial" pitchFamily="34" charset="0"/>
              </a:rPr>
              <a:t>Isoform</a:t>
            </a:r>
            <a:r>
              <a:rPr lang="en-US" altLang="zh-CN" dirty="0">
                <a:latin typeface="Arial" pitchFamily="34" charset="0"/>
                <a:cs typeface="Arial" pitchFamily="34" charset="0"/>
              </a:rPr>
              <a:t>-level</a:t>
            </a:r>
            <a:endParaRPr lang="en-US" altLang="zh-CN" i="1" dirty="0">
              <a:latin typeface="Arial" pitchFamily="34" charset="0"/>
              <a:cs typeface="Arial" pitchFamily="34" charset="0"/>
            </a:endParaRPr>
          </a:p>
        </p:txBody>
      </p:sp>
      <p:sp>
        <p:nvSpPr>
          <p:cNvPr id="7" name="文本框 8">
            <a:extLst>
              <a:ext uri="{FF2B5EF4-FFF2-40B4-BE49-F238E27FC236}">
                <a16:creationId xmlns:a16="http://schemas.microsoft.com/office/drawing/2014/main" id="{831CC295-C26C-4643-BF1F-17F58CA89697}"/>
              </a:ext>
            </a:extLst>
          </p:cNvPr>
          <p:cNvSpPr txBox="1"/>
          <p:nvPr/>
        </p:nvSpPr>
        <p:spPr>
          <a:xfrm>
            <a:off x="7006046" y="688919"/>
            <a:ext cx="1790399" cy="369332"/>
          </a:xfrm>
          <a:prstGeom prst="rect">
            <a:avLst/>
          </a:prstGeom>
          <a:noFill/>
        </p:spPr>
        <p:txBody>
          <a:bodyPr wrap="square" rtlCol="0">
            <a:spAutoFit/>
          </a:bodyPr>
          <a:lstStyle/>
          <a:p>
            <a:pPr marL="285750" indent="-285750" algn="ctr">
              <a:spcAft>
                <a:spcPts val="600"/>
              </a:spcAft>
            </a:pPr>
            <a:r>
              <a:rPr lang="en-US" altLang="zh-CN" dirty="0">
                <a:latin typeface="Arial" pitchFamily="34" charset="0"/>
                <a:cs typeface="Arial" pitchFamily="34" charset="0"/>
              </a:rPr>
              <a:t>Gene-level</a:t>
            </a:r>
            <a:endParaRPr lang="en-US" altLang="zh-CN" i="1" dirty="0">
              <a:latin typeface="Arial" pitchFamily="34" charset="0"/>
              <a:cs typeface="Arial" pitchFamily="34" charset="0"/>
            </a:endParaRPr>
          </a:p>
        </p:txBody>
      </p:sp>
      <p:pic>
        <p:nvPicPr>
          <p:cNvPr id="8" name="图片 7" descr="fig_protocols.tif"/>
          <p:cNvPicPr>
            <a:picLocks noChangeAspect="1"/>
          </p:cNvPicPr>
          <p:nvPr/>
        </p:nvPicPr>
        <p:blipFill>
          <a:blip r:embed="rId4"/>
          <a:stretch>
            <a:fillRect/>
          </a:stretch>
        </p:blipFill>
        <p:spPr>
          <a:xfrm>
            <a:off x="2317583" y="1014984"/>
            <a:ext cx="7187184" cy="584301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57E8-1D73-3746-B65F-FB405E122963}"/>
              </a:ext>
            </a:extLst>
          </p:cNvPr>
          <p:cNvSpPr>
            <a:spLocks noGrp="1"/>
          </p:cNvSpPr>
          <p:nvPr>
            <p:ph type="title"/>
          </p:nvPr>
        </p:nvSpPr>
        <p:spPr/>
        <p:txBody>
          <a:bodyPr>
            <a:normAutofit/>
          </a:bodyPr>
          <a:lstStyle/>
          <a:p>
            <a:r>
              <a:rPr lang="en-US" sz="3200" dirty="0"/>
              <a:t>Outline</a:t>
            </a:r>
          </a:p>
        </p:txBody>
      </p:sp>
      <p:sp>
        <p:nvSpPr>
          <p:cNvPr id="20" name="TextBox 19"/>
          <p:cNvSpPr txBox="1"/>
          <p:nvPr/>
        </p:nvSpPr>
        <p:spPr>
          <a:xfrm>
            <a:off x="0" y="813678"/>
            <a:ext cx="12191999" cy="2862322"/>
          </a:xfrm>
          <a:prstGeom prst="rect">
            <a:avLst/>
          </a:prstGeom>
          <a:noFill/>
        </p:spPr>
        <p:txBody>
          <a:bodyPr wrap="square" rtlCol="0">
            <a:spAutoFit/>
          </a:bodyPr>
          <a:lstStyle/>
          <a:p>
            <a:pPr marL="742950" lvl="1" indent="-285750">
              <a:lnSpc>
                <a:spcPct val="250000"/>
              </a:lnSpc>
              <a:buFont typeface="Wingdings" panose="05000000000000000000" pitchFamily="2" charset="2"/>
              <a:buChar char="Ø"/>
            </a:pPr>
            <a:r>
              <a:rPr lang="en-US" sz="2400" b="1" dirty="0">
                <a:solidFill>
                  <a:srgbClr val="008040"/>
                </a:solidFill>
                <a:latin typeface="Arial" panose="020B0604020202020204" pitchFamily="34" charset="0"/>
                <a:cs typeface="Arial" panose="020B0604020202020204" pitchFamily="34" charset="0"/>
              </a:rPr>
              <a:t> Overview of submitted results and evaluation metrics</a:t>
            </a:r>
          </a:p>
          <a:p>
            <a:pPr marL="742950" lvl="1" indent="-285750">
              <a:lnSpc>
                <a:spcPct val="250000"/>
              </a:lnSpc>
              <a:buFont typeface="Wingdings" panose="05000000000000000000" pitchFamily="2" charset="2"/>
              <a:buChar char="Ø"/>
            </a:pPr>
            <a:r>
              <a:rPr lang="en-US" sz="2400" b="1" dirty="0">
                <a:solidFill>
                  <a:srgbClr val="008040"/>
                </a:solidFill>
                <a:latin typeface="Arial" panose="020B0604020202020204" pitchFamily="34" charset="0"/>
                <a:cs typeface="Arial" panose="020B0604020202020204" pitchFamily="34" charset="0"/>
              </a:rPr>
              <a:t> Evaluation in real data (WTC11, H1-mix, H1-hESC and H1-DE)</a:t>
            </a:r>
          </a:p>
          <a:p>
            <a:pPr marL="742950" lvl="1" indent="-285750">
              <a:lnSpc>
                <a:spcPct val="250000"/>
              </a:lnSpc>
              <a:buFont typeface="Wingdings" panose="05000000000000000000" pitchFamily="2" charset="2"/>
              <a:buChar char="Ø"/>
            </a:pPr>
            <a:r>
              <a:rPr lang="en-US" sz="2400" b="1" dirty="0">
                <a:solidFill>
                  <a:srgbClr val="008040"/>
                </a:solidFill>
                <a:latin typeface="Arial" panose="020B0604020202020204" pitchFamily="34" charset="0"/>
                <a:cs typeface="Arial" panose="020B0604020202020204" pitchFamily="34" charset="0"/>
              </a:rPr>
              <a:t> Evaluation in SIRV and simulation data</a:t>
            </a:r>
          </a:p>
        </p:txBody>
      </p:sp>
      <p:pic>
        <p:nvPicPr>
          <p:cNvPr id="4" name="Google Shape;272;p51">
            <a:extLst>
              <a:ext uri="{FF2B5EF4-FFF2-40B4-BE49-F238E27FC236}">
                <a16:creationId xmlns:a16="http://schemas.microsoft.com/office/drawing/2014/main" id="{769239A6-08C3-5E45-B417-4BDCE3926EB9}"/>
              </a:ext>
            </a:extLst>
          </p:cNvPr>
          <p:cNvPicPr preferRelativeResize="0"/>
          <p:nvPr/>
        </p:nvPicPr>
        <p:blipFill>
          <a:blip r:embed="rId3" cstate="print">
            <a:alphaModFix/>
          </a:blip>
          <a:stretch>
            <a:fillRect/>
          </a:stretch>
        </p:blipFill>
        <p:spPr>
          <a:xfrm>
            <a:off x="10109200" y="5383638"/>
            <a:ext cx="2082800" cy="1474362"/>
          </a:xfrm>
          <a:prstGeom prst="rect">
            <a:avLst/>
          </a:prstGeom>
          <a:noFill/>
          <a:ln>
            <a:noFill/>
          </a:ln>
        </p:spPr>
      </p:pic>
    </p:spTree>
    <p:extLst>
      <p:ext uri="{BB962C8B-B14F-4D97-AF65-F5344CB8AC3E}">
        <p14:creationId xmlns:p14="http://schemas.microsoft.com/office/powerpoint/2010/main" val="1027107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Consistency and ACC of different platforms</a:t>
            </a:r>
            <a:endParaRPr lang="zh-CN" altLang="en-US" sz="3200" dirty="0"/>
          </a:p>
        </p:txBody>
      </p:sp>
      <p:grpSp>
        <p:nvGrpSpPr>
          <p:cNvPr id="11" name="组合 10"/>
          <p:cNvGrpSpPr/>
          <p:nvPr/>
        </p:nvGrpSpPr>
        <p:grpSpPr>
          <a:xfrm>
            <a:off x="3331037" y="648519"/>
            <a:ext cx="6247122" cy="4285229"/>
            <a:chOff x="3866059" y="688919"/>
            <a:chExt cx="6247122" cy="4285229"/>
          </a:xfrm>
        </p:grpSpPr>
        <p:pic>
          <p:nvPicPr>
            <p:cNvPr id="8" name="图片 7" descr="fig_legend.tif"/>
            <p:cNvPicPr>
              <a:picLocks noChangeAspect="1"/>
            </p:cNvPicPr>
            <p:nvPr/>
          </p:nvPicPr>
          <p:blipFill>
            <a:blip r:embed="rId3"/>
            <a:stretch>
              <a:fillRect/>
            </a:stretch>
          </p:blipFill>
          <p:spPr>
            <a:xfrm>
              <a:off x="8796445" y="2157796"/>
              <a:ext cx="1316736" cy="2816352"/>
            </a:xfrm>
            <a:prstGeom prst="rect">
              <a:avLst/>
            </a:prstGeom>
          </p:spPr>
        </p:pic>
        <p:sp>
          <p:nvSpPr>
            <p:cNvPr id="9" name="文本框 8">
              <a:extLst>
                <a:ext uri="{FF2B5EF4-FFF2-40B4-BE49-F238E27FC236}">
                  <a16:creationId xmlns:a16="http://schemas.microsoft.com/office/drawing/2014/main" id="{831CC295-C26C-4643-BF1F-17F58CA89697}"/>
                </a:ext>
              </a:extLst>
            </p:cNvPr>
            <p:cNvSpPr txBox="1"/>
            <p:nvPr/>
          </p:nvSpPr>
          <p:spPr>
            <a:xfrm>
              <a:off x="3866059" y="688919"/>
              <a:ext cx="1790399" cy="369332"/>
            </a:xfrm>
            <a:prstGeom prst="rect">
              <a:avLst/>
            </a:prstGeom>
            <a:noFill/>
          </p:spPr>
          <p:txBody>
            <a:bodyPr wrap="square" rtlCol="0">
              <a:spAutoFit/>
            </a:bodyPr>
            <a:lstStyle/>
            <a:p>
              <a:pPr marL="285750" indent="-285750" algn="ctr">
                <a:spcAft>
                  <a:spcPts val="600"/>
                </a:spcAft>
              </a:pPr>
              <a:r>
                <a:rPr lang="en-US" altLang="zh-CN" dirty="0" err="1">
                  <a:latin typeface="Arial" pitchFamily="34" charset="0"/>
                  <a:cs typeface="Arial" pitchFamily="34" charset="0"/>
                </a:rPr>
                <a:t>Isoform</a:t>
              </a:r>
              <a:r>
                <a:rPr lang="en-US" altLang="zh-CN" dirty="0">
                  <a:latin typeface="Arial" pitchFamily="34" charset="0"/>
                  <a:cs typeface="Arial" pitchFamily="34" charset="0"/>
                </a:rPr>
                <a:t>-level</a:t>
              </a:r>
              <a:endParaRPr lang="en-US" altLang="zh-CN" i="1" dirty="0">
                <a:latin typeface="Arial" pitchFamily="34" charset="0"/>
                <a:cs typeface="Arial" pitchFamily="34" charset="0"/>
              </a:endParaRPr>
            </a:p>
          </p:txBody>
        </p:sp>
        <p:sp>
          <p:nvSpPr>
            <p:cNvPr id="10" name="文本框 8">
              <a:extLst>
                <a:ext uri="{FF2B5EF4-FFF2-40B4-BE49-F238E27FC236}">
                  <a16:creationId xmlns:a16="http://schemas.microsoft.com/office/drawing/2014/main" id="{831CC295-C26C-4643-BF1F-17F58CA89697}"/>
                </a:ext>
              </a:extLst>
            </p:cNvPr>
            <p:cNvSpPr txBox="1"/>
            <p:nvPr/>
          </p:nvSpPr>
          <p:spPr>
            <a:xfrm>
              <a:off x="6685033" y="688919"/>
              <a:ext cx="1790399" cy="369332"/>
            </a:xfrm>
            <a:prstGeom prst="rect">
              <a:avLst/>
            </a:prstGeom>
            <a:noFill/>
          </p:spPr>
          <p:txBody>
            <a:bodyPr wrap="square" rtlCol="0">
              <a:spAutoFit/>
            </a:bodyPr>
            <a:lstStyle/>
            <a:p>
              <a:pPr marL="285750" indent="-285750" algn="ctr">
                <a:spcAft>
                  <a:spcPts val="600"/>
                </a:spcAft>
              </a:pPr>
              <a:r>
                <a:rPr lang="en-US" altLang="zh-CN" dirty="0">
                  <a:latin typeface="Arial" pitchFamily="34" charset="0"/>
                  <a:cs typeface="Arial" pitchFamily="34" charset="0"/>
                </a:rPr>
                <a:t>Gene-level</a:t>
              </a:r>
              <a:endParaRPr lang="en-US" altLang="zh-CN" i="1" dirty="0">
                <a:latin typeface="Arial" pitchFamily="34" charset="0"/>
                <a:cs typeface="Arial" pitchFamily="34" charset="0"/>
              </a:endParaRPr>
            </a:p>
          </p:txBody>
        </p:sp>
      </p:grpSp>
      <p:pic>
        <p:nvPicPr>
          <p:cNvPr id="12" name="图片 11" descr="fig_platform.tif"/>
          <p:cNvPicPr>
            <a:picLocks noChangeAspect="1"/>
          </p:cNvPicPr>
          <p:nvPr/>
        </p:nvPicPr>
        <p:blipFill>
          <a:blip r:embed="rId4"/>
          <a:stretch>
            <a:fillRect/>
          </a:stretch>
        </p:blipFill>
        <p:spPr>
          <a:xfrm>
            <a:off x="2866463" y="956296"/>
            <a:ext cx="5394960" cy="58247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Consistency Versus </a:t>
            </a:r>
            <a:r>
              <a:rPr lang="en-US" altLang="zh-CN" sz="3200" dirty="0" err="1"/>
              <a:t>Isoform</a:t>
            </a:r>
            <a:r>
              <a:rPr lang="en-US" altLang="zh-CN" sz="3200" dirty="0"/>
              <a:t> abundances (H1-hESC)</a:t>
            </a:r>
            <a:endParaRPr lang="zh-CN" altLang="en-US" sz="3200" dirty="0"/>
          </a:p>
        </p:txBody>
      </p:sp>
      <p:grpSp>
        <p:nvGrpSpPr>
          <p:cNvPr id="12" name="组合 11"/>
          <p:cNvGrpSpPr/>
          <p:nvPr/>
        </p:nvGrpSpPr>
        <p:grpSpPr>
          <a:xfrm>
            <a:off x="553832" y="917601"/>
            <a:ext cx="10448479" cy="5185685"/>
            <a:chOff x="701040" y="1163822"/>
            <a:chExt cx="10448479" cy="5185685"/>
          </a:xfrm>
        </p:grpSpPr>
        <p:grpSp>
          <p:nvGrpSpPr>
            <p:cNvPr id="16" name="组合 15"/>
            <p:cNvGrpSpPr/>
            <p:nvPr/>
          </p:nvGrpSpPr>
          <p:grpSpPr>
            <a:xfrm>
              <a:off x="701040" y="2407595"/>
              <a:ext cx="6786023" cy="3941912"/>
              <a:chOff x="701040" y="2407595"/>
              <a:chExt cx="6786023" cy="3941912"/>
            </a:xfrm>
          </p:grpSpPr>
          <p:sp>
            <p:nvSpPr>
              <p:cNvPr id="9" name="TextBox 8"/>
              <p:cNvSpPr txBox="1"/>
              <p:nvPr/>
            </p:nvSpPr>
            <p:spPr>
              <a:xfrm rot="10800000">
                <a:off x="701040" y="2407595"/>
                <a:ext cx="246221" cy="1877438"/>
              </a:xfrm>
              <a:prstGeom prst="rect">
                <a:avLst/>
              </a:prstGeom>
              <a:noFill/>
            </p:spPr>
            <p:txBody>
              <a:bodyPr vert="eaVert" wrap="square" lIns="0" tIns="0" rIns="0" bIns="0" rtlCol="0">
                <a:spAutoFit/>
              </a:bodyPr>
              <a:lstStyle/>
              <a:p>
                <a:pPr algn="ctr"/>
                <a:r>
                  <a:rPr lang="en-US" altLang="zh-CN" sz="1600" dirty="0"/>
                  <a:t>Consistency</a:t>
                </a:r>
                <a:endParaRPr lang="zh-CN" altLang="en-US" sz="1600" dirty="0"/>
              </a:p>
            </p:txBody>
          </p:sp>
          <p:sp>
            <p:nvSpPr>
              <p:cNvPr id="15" name="TextBox 14"/>
              <p:cNvSpPr txBox="1"/>
              <p:nvPr/>
            </p:nvSpPr>
            <p:spPr>
              <a:xfrm>
                <a:off x="5249701" y="6103286"/>
                <a:ext cx="2237362" cy="246221"/>
              </a:xfrm>
              <a:prstGeom prst="rect">
                <a:avLst/>
              </a:prstGeom>
              <a:noFill/>
            </p:spPr>
            <p:txBody>
              <a:bodyPr wrap="square" lIns="0" tIns="0" rIns="0" bIns="0" rtlCol="0">
                <a:spAutoFit/>
              </a:bodyPr>
              <a:lstStyle/>
              <a:p>
                <a:pPr algn="ctr"/>
                <a:r>
                  <a:rPr lang="en-US" altLang="zh-CN" sz="1600" dirty="0"/>
                  <a:t>Log2(TPM+1)</a:t>
                </a:r>
                <a:endParaRPr lang="zh-CN" altLang="en-US" sz="1600" dirty="0"/>
              </a:p>
            </p:txBody>
          </p:sp>
        </p:grpSp>
        <p:pic>
          <p:nvPicPr>
            <p:cNvPr id="8" name="图片 7" descr="fig_TPM.tiff"/>
            <p:cNvPicPr>
              <a:picLocks noChangeAspect="1"/>
            </p:cNvPicPr>
            <p:nvPr/>
          </p:nvPicPr>
          <p:blipFill>
            <a:blip r:embed="rId3"/>
            <a:srcRect l="2378" r="1508" b="4871"/>
            <a:stretch>
              <a:fillRect/>
            </a:stretch>
          </p:blipFill>
          <p:spPr>
            <a:xfrm>
              <a:off x="1080100" y="1163822"/>
              <a:ext cx="9922212" cy="4910287"/>
            </a:xfrm>
            <a:prstGeom prst="rect">
              <a:avLst/>
            </a:prstGeom>
          </p:spPr>
        </p:pic>
        <p:pic>
          <p:nvPicPr>
            <p:cNvPr id="10" name="图片 9" descr="fig_legend.tif"/>
            <p:cNvPicPr>
              <a:picLocks noChangeAspect="1"/>
            </p:cNvPicPr>
            <p:nvPr/>
          </p:nvPicPr>
          <p:blipFill>
            <a:blip r:embed="rId4"/>
            <a:srcRect b="44719"/>
            <a:stretch>
              <a:fillRect/>
            </a:stretch>
          </p:blipFill>
          <p:spPr>
            <a:xfrm>
              <a:off x="10063547" y="4411506"/>
              <a:ext cx="1085972" cy="1284050"/>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Resolution Entropy (RE)</a:t>
            </a:r>
            <a:endParaRPr lang="zh-CN" altLang="en-US" sz="3200" dirty="0"/>
          </a:p>
        </p:txBody>
      </p:sp>
      <p:grpSp>
        <p:nvGrpSpPr>
          <p:cNvPr id="3" name="Group 2">
            <a:extLst>
              <a:ext uri="{FF2B5EF4-FFF2-40B4-BE49-F238E27FC236}">
                <a16:creationId xmlns:a16="http://schemas.microsoft.com/office/drawing/2014/main" id="{0E079AF8-774A-6D42-9478-589C1E25BF8E}"/>
              </a:ext>
            </a:extLst>
          </p:cNvPr>
          <p:cNvGrpSpPr/>
          <p:nvPr/>
        </p:nvGrpSpPr>
        <p:grpSpPr>
          <a:xfrm>
            <a:off x="0" y="600394"/>
            <a:ext cx="12220407" cy="2152044"/>
            <a:chOff x="0" y="600394"/>
            <a:chExt cx="12220407" cy="2152044"/>
          </a:xfrm>
        </p:grpSpPr>
        <p:grpSp>
          <p:nvGrpSpPr>
            <p:cNvPr id="19" name="组合 21"/>
            <p:cNvGrpSpPr/>
            <p:nvPr/>
          </p:nvGrpSpPr>
          <p:grpSpPr>
            <a:xfrm>
              <a:off x="0" y="600394"/>
              <a:ext cx="12220407" cy="2152044"/>
              <a:chOff x="0" y="838200"/>
              <a:chExt cx="9744502" cy="1836863"/>
            </a:xfrm>
          </p:grpSpPr>
          <p:sp>
            <p:nvSpPr>
              <p:cNvPr id="22" name="TextBox 21"/>
              <p:cNvSpPr txBox="1"/>
              <p:nvPr/>
            </p:nvSpPr>
            <p:spPr>
              <a:xfrm>
                <a:off x="22652" y="2281377"/>
                <a:ext cx="9721850" cy="393686"/>
              </a:xfrm>
              <a:prstGeom prst="rect">
                <a:avLst/>
              </a:prstGeom>
              <a:noFill/>
            </p:spPr>
            <p:txBody>
              <a:bodyPr wrap="square" rtlCol="0">
                <a:spAutoFit/>
              </a:bodyPr>
              <a:lstStyle/>
              <a:p>
                <a:pPr algn="just">
                  <a:lnSpc>
                    <a:spcPct val="150000"/>
                  </a:lnSpc>
                </a:pPr>
                <a:r>
                  <a:rPr lang="en-US" altLang="zh-CN" sz="1600" b="1" dirty="0">
                    <a:latin typeface="Arial" pitchFamily="34" charset="0"/>
                    <a:cs typeface="Arial" pitchFamily="34" charset="0"/>
                  </a:rPr>
                  <a:t>Here, </a:t>
                </a:r>
                <a:r>
                  <a:rPr lang="en-US" altLang="zh-CN" sz="1600" b="1" i="1" dirty="0" err="1">
                    <a:latin typeface="Arial" pitchFamily="34" charset="0"/>
                    <a:cs typeface="Arial" pitchFamily="34" charset="0"/>
                  </a:rPr>
                  <a:t>n</a:t>
                </a:r>
                <a:r>
                  <a:rPr lang="en-US" altLang="zh-CN" sz="1600" b="1" i="1" baseline="-25000" dirty="0" err="1">
                    <a:latin typeface="Arial" pitchFamily="34" charset="0"/>
                    <a:cs typeface="Arial" pitchFamily="34" charset="0"/>
                  </a:rPr>
                  <a:t>i</a:t>
                </a:r>
                <a:r>
                  <a:rPr lang="en-US" altLang="zh-CN" sz="1600" b="1" i="1" dirty="0">
                    <a:latin typeface="Arial" pitchFamily="34" charset="0"/>
                    <a:cs typeface="Arial" pitchFamily="34" charset="0"/>
                  </a:rPr>
                  <a:t> </a:t>
                </a:r>
                <a:r>
                  <a:rPr lang="en-US" altLang="zh-CN" sz="1600" b="1" dirty="0">
                    <a:latin typeface="Arial" pitchFamily="34" charset="0"/>
                    <a:cs typeface="Arial" pitchFamily="34" charset="0"/>
                  </a:rPr>
                  <a:t>represent the number of genes or </a:t>
                </a:r>
                <a:r>
                  <a:rPr lang="en-US" altLang="zh-CN" sz="1600" b="1" dirty="0" err="1">
                    <a:latin typeface="Arial" pitchFamily="34" charset="0"/>
                    <a:cs typeface="Arial" pitchFamily="34" charset="0"/>
                  </a:rPr>
                  <a:t>isoforms</a:t>
                </a:r>
                <a:r>
                  <a:rPr lang="en-US" altLang="zh-CN" sz="1600" b="1" dirty="0">
                    <a:latin typeface="Arial" pitchFamily="34" charset="0"/>
                    <a:cs typeface="Arial" pitchFamily="34" charset="0"/>
                  </a:rPr>
                  <a:t> with</a:t>
                </a:r>
                <a:r>
                  <a:rPr lang="zh-CN" altLang="en-US" sz="1600" b="1" i="1" dirty="0">
                    <a:latin typeface="Arial" pitchFamily="34" charset="0"/>
                    <a:cs typeface="Arial" pitchFamily="34" charset="0"/>
                  </a:rPr>
                  <a:t>𝚯 𝟄 </a:t>
                </a:r>
                <a:r>
                  <a:rPr lang="en-US" altLang="zh-CN" sz="1600" b="1" i="1" dirty="0">
                    <a:latin typeface="Arial" pitchFamily="34" charset="0"/>
                    <a:cs typeface="Arial" pitchFamily="34" charset="0"/>
                  </a:rPr>
                  <a:t>[</a:t>
                </a:r>
                <a:r>
                  <a:rPr lang="en-US" altLang="zh-CN" sz="1600" b="1" i="1" dirty="0" err="1">
                    <a:latin typeface="Arial" pitchFamily="34" charset="0"/>
                    <a:cs typeface="Arial" pitchFamily="34" charset="0"/>
                  </a:rPr>
                  <a:t>i</a:t>
                </a:r>
                <a:r>
                  <a:rPr lang="en-US" altLang="zh-CN" sz="1600" b="1" i="1" dirty="0">
                    <a:latin typeface="Arial" pitchFamily="34" charset="0"/>
                    <a:cs typeface="Arial" pitchFamily="34" charset="0"/>
                  </a:rPr>
                  <a:t>*</a:t>
                </a:r>
                <a:r>
                  <a:rPr lang="zh-CN" altLang="en-US" sz="1600" b="1" i="1" dirty="0">
                    <a:latin typeface="Arial" pitchFamily="34" charset="0"/>
                    <a:cs typeface="Arial" pitchFamily="34" charset="0"/>
                  </a:rPr>
                  <a:t>𝝰</a:t>
                </a:r>
                <a:r>
                  <a:rPr lang="en-US" altLang="zh-CN" sz="1600" b="1" i="1" dirty="0">
                    <a:latin typeface="Arial" pitchFamily="34" charset="0"/>
                    <a:cs typeface="Arial" pitchFamily="34" charset="0"/>
                  </a:rPr>
                  <a:t>, (i+1) *</a:t>
                </a:r>
                <a:r>
                  <a:rPr lang="zh-CN" altLang="en-US" sz="1600" b="1" i="1" dirty="0">
                    <a:latin typeface="Arial" pitchFamily="34" charset="0"/>
                    <a:cs typeface="Arial" pitchFamily="34" charset="0"/>
                  </a:rPr>
                  <a:t>𝝰</a:t>
                </a:r>
                <a:r>
                  <a:rPr lang="en-US" altLang="zh-CN" sz="1600" b="1" i="1" dirty="0">
                    <a:latin typeface="Arial" pitchFamily="34" charset="0"/>
                    <a:cs typeface="Arial" pitchFamily="34" charset="0"/>
                  </a:rPr>
                  <a:t>), </a:t>
                </a:r>
                <a:r>
                  <a:rPr lang="en-US" altLang="zh-CN" sz="1600" b="1" dirty="0">
                    <a:latin typeface="Arial" pitchFamily="34" charset="0"/>
                    <a:cs typeface="Arial" pitchFamily="34" charset="0"/>
                  </a:rPr>
                  <a:t>and</a:t>
                </a:r>
                <a:r>
                  <a:rPr lang="zh-CN" altLang="en-US" sz="1600" b="1" i="1" dirty="0">
                    <a:latin typeface="Arial" pitchFamily="34" charset="0"/>
                    <a:cs typeface="Arial" pitchFamily="34" charset="0"/>
                  </a:rPr>
                  <a:t>𝝰</a:t>
                </a:r>
                <a:r>
                  <a:rPr lang="en-US" altLang="zh-CN" sz="1600" b="1" i="1" dirty="0">
                    <a:latin typeface="Arial" pitchFamily="34" charset="0"/>
                    <a:cs typeface="Arial" pitchFamily="34" charset="0"/>
                  </a:rPr>
                  <a:t>=max(</a:t>
                </a:r>
                <a:r>
                  <a:rPr lang="zh-CN" altLang="en-US" sz="1600" b="1" i="1" dirty="0">
                    <a:latin typeface="Arial" pitchFamily="34" charset="0"/>
                    <a:cs typeface="Arial" pitchFamily="34" charset="0"/>
                  </a:rPr>
                  <a:t>𝚯</a:t>
                </a:r>
                <a:r>
                  <a:rPr lang="en-US" altLang="zh-CN" sz="1600" b="1" i="1" dirty="0">
                    <a:latin typeface="Arial" pitchFamily="34" charset="0"/>
                    <a:cs typeface="Arial" pitchFamily="34" charset="0"/>
                  </a:rPr>
                  <a:t>)/I</a:t>
                </a:r>
                <a:r>
                  <a:rPr lang="en-US" altLang="zh-CN" sz="1600" b="1" dirty="0">
                    <a:latin typeface="Arial" pitchFamily="34" charset="0"/>
                    <a:cs typeface="Arial" pitchFamily="34" charset="0"/>
                  </a:rPr>
                  <a:t>.</a:t>
                </a:r>
                <a:endParaRPr lang="zh-CN" altLang="en-US" sz="1600" b="1" i="1" dirty="0">
                  <a:latin typeface="Arial" pitchFamily="34" charset="0"/>
                  <a:cs typeface="Arial" pitchFamily="34" charset="0"/>
                </a:endParaRPr>
              </a:p>
            </p:txBody>
          </p:sp>
          <p:sp>
            <p:nvSpPr>
              <p:cNvPr id="21" name="TextBox 20"/>
              <p:cNvSpPr txBox="1"/>
              <p:nvPr/>
            </p:nvSpPr>
            <p:spPr>
              <a:xfrm>
                <a:off x="0" y="838200"/>
                <a:ext cx="9721850" cy="709292"/>
              </a:xfrm>
              <a:prstGeom prst="rect">
                <a:avLst/>
              </a:prstGeom>
              <a:noFill/>
            </p:spPr>
            <p:txBody>
              <a:bodyPr wrap="square" rtlCol="0">
                <a:spAutoFit/>
              </a:bodyPr>
              <a:lstStyle/>
              <a:p>
                <a:pPr algn="just">
                  <a:lnSpc>
                    <a:spcPct val="150000"/>
                  </a:lnSpc>
                  <a:buFont typeface="Wingdings" pitchFamily="2" charset="2"/>
                  <a:buChar char="Ø"/>
                </a:pPr>
                <a:r>
                  <a:rPr lang="en-US" altLang="zh-CN" sz="1600" b="1" dirty="0">
                    <a:latin typeface="Arial" pitchFamily="34" charset="0"/>
                    <a:cs typeface="Arial" pitchFamily="34" charset="0"/>
                  </a:rPr>
                  <a:t> As a good quantification method, it should have higher discrimination of gene/</a:t>
                </a:r>
                <a:r>
                  <a:rPr lang="en-US" altLang="zh-CN" sz="1600" b="1" dirty="0" err="1">
                    <a:latin typeface="Arial" pitchFamily="34" charset="0"/>
                    <a:cs typeface="Arial" pitchFamily="34" charset="0"/>
                  </a:rPr>
                  <a:t>isoform</a:t>
                </a:r>
                <a:r>
                  <a:rPr lang="en-US" altLang="zh-CN" sz="1600" b="1" dirty="0">
                    <a:latin typeface="Arial" pitchFamily="34" charset="0"/>
                    <a:cs typeface="Arial" pitchFamily="34" charset="0"/>
                  </a:rPr>
                  <a:t> abundance. Here, we propose a </a:t>
                </a:r>
                <a:r>
                  <a:rPr lang="en-US" altLang="zh-CN" sz="1600" b="1" i="1" dirty="0">
                    <a:solidFill>
                      <a:schemeClr val="accent6">
                        <a:lumMod val="75000"/>
                      </a:schemeClr>
                    </a:solidFill>
                    <a:latin typeface="Arial" pitchFamily="34" charset="0"/>
                    <a:cs typeface="Arial" pitchFamily="34" charset="0"/>
                  </a:rPr>
                  <a:t>Resolution Entropy (RE) </a:t>
                </a:r>
                <a:r>
                  <a:rPr lang="en-US" altLang="zh-CN" sz="1600" b="1" dirty="0">
                    <a:latin typeface="Arial" pitchFamily="34" charset="0"/>
                    <a:cs typeface="Arial" pitchFamily="34" charset="0"/>
                  </a:rPr>
                  <a:t>to characterize the resolution of gene/</a:t>
                </a:r>
                <a:r>
                  <a:rPr lang="en-US" altLang="zh-CN" sz="1600" b="1" dirty="0" err="1">
                    <a:latin typeface="Arial" pitchFamily="34" charset="0"/>
                    <a:cs typeface="Arial" pitchFamily="34" charset="0"/>
                  </a:rPr>
                  <a:t>isoform</a:t>
                </a:r>
                <a:r>
                  <a:rPr lang="en-US" altLang="zh-CN" sz="1600" b="1" dirty="0">
                    <a:latin typeface="Arial" pitchFamily="34" charset="0"/>
                    <a:cs typeface="Arial" pitchFamily="34" charset="0"/>
                  </a:rPr>
                  <a:t> abundance, which can be defined as:</a:t>
                </a:r>
                <a:endParaRPr lang="zh-CN" altLang="en-US" sz="1600" b="1" dirty="0">
                  <a:latin typeface="Arial" pitchFamily="34" charset="0"/>
                  <a:cs typeface="Arial" pitchFamily="34" charset="0"/>
                </a:endParaRPr>
              </a:p>
            </p:txBody>
          </p:sp>
        </p:grpSp>
        <p:pic>
          <p:nvPicPr>
            <p:cNvPr id="27" name="Picture 3"/>
            <p:cNvPicPr>
              <a:picLocks noChangeAspect="1" noChangeArrowheads="1"/>
            </p:cNvPicPr>
            <p:nvPr/>
          </p:nvPicPr>
          <p:blipFill>
            <a:blip r:embed="rId3" cstate="print"/>
            <a:srcRect/>
            <a:stretch>
              <a:fillRect/>
            </a:stretch>
          </p:blipFill>
          <p:spPr bwMode="auto">
            <a:xfrm>
              <a:off x="3609474" y="1424312"/>
              <a:ext cx="3489960" cy="848360"/>
            </a:xfrm>
            <a:prstGeom prst="rect">
              <a:avLst/>
            </a:prstGeom>
            <a:noFill/>
            <a:ln w="9525">
              <a:noFill/>
              <a:miter lim="800000"/>
              <a:headEnd/>
              <a:tailEnd/>
            </a:ln>
          </p:spPr>
        </p:pic>
      </p:grpSp>
      <p:grpSp>
        <p:nvGrpSpPr>
          <p:cNvPr id="29" name="组合 28"/>
          <p:cNvGrpSpPr/>
          <p:nvPr/>
        </p:nvGrpSpPr>
        <p:grpSpPr>
          <a:xfrm>
            <a:off x="2915848" y="2906613"/>
            <a:ext cx="5965056" cy="3855137"/>
            <a:chOff x="6226944" y="2988789"/>
            <a:chExt cx="5965056" cy="3855137"/>
          </a:xfrm>
        </p:grpSpPr>
        <p:pic>
          <p:nvPicPr>
            <p:cNvPr id="26" name="Picture 2">
              <a:extLst>
                <a:ext uri="{FF2B5EF4-FFF2-40B4-BE49-F238E27FC236}">
                  <a16:creationId xmlns:a16="http://schemas.microsoft.com/office/drawing/2014/main" id="{1CBD7806-75AB-8E47-96BE-CA289D67FE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944" y="2988789"/>
              <a:ext cx="5775458" cy="1912453"/>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125;p23"/>
            <p:cNvSpPr txBox="1"/>
            <p:nvPr/>
          </p:nvSpPr>
          <p:spPr>
            <a:xfrm>
              <a:off x="6525928" y="4812631"/>
              <a:ext cx="5666072" cy="2031295"/>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00" b="1" dirty="0">
                  <a:solidFill>
                    <a:schemeClr val="dk1"/>
                  </a:solidFill>
                </a:rPr>
                <a:t>Resolution Entropy.</a:t>
              </a:r>
              <a:r>
                <a:rPr lang="en" sz="1600" dirty="0">
                  <a:solidFill>
                    <a:schemeClr val="dk1"/>
                  </a:solidFill>
                </a:rPr>
                <a:t> (A) The software output only a few certain discrete values  has lower resolution entropy as it cannot capture the continuous and subtle difference of gene expressions. (B) The software with continuous output values has higher resolution entropy.</a:t>
              </a:r>
              <a:endParaRPr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RE in different tools, protocols and platforms</a:t>
            </a:r>
            <a:endParaRPr lang="zh-CN" altLang="en-US" sz="3200" dirty="0"/>
          </a:p>
        </p:txBody>
      </p:sp>
      <p:pic>
        <p:nvPicPr>
          <p:cNvPr id="4" name="图片 3" descr="fig_legend.tif"/>
          <p:cNvPicPr>
            <a:picLocks noChangeAspect="1"/>
          </p:cNvPicPr>
          <p:nvPr/>
        </p:nvPicPr>
        <p:blipFill>
          <a:blip r:embed="rId3"/>
          <a:stretch>
            <a:fillRect/>
          </a:stretch>
        </p:blipFill>
        <p:spPr>
          <a:xfrm>
            <a:off x="10875264" y="2002153"/>
            <a:ext cx="1316736" cy="2816352"/>
          </a:xfrm>
          <a:prstGeom prst="rect">
            <a:avLst/>
          </a:prstGeom>
        </p:spPr>
      </p:pic>
      <p:pic>
        <p:nvPicPr>
          <p:cNvPr id="12" name="图片 11" descr="fig_RE_all_new.tif"/>
          <p:cNvPicPr>
            <a:picLocks noChangeAspect="1"/>
          </p:cNvPicPr>
          <p:nvPr/>
        </p:nvPicPr>
        <p:blipFill>
          <a:blip r:embed="rId4"/>
          <a:stretch>
            <a:fillRect/>
          </a:stretch>
        </p:blipFill>
        <p:spPr>
          <a:xfrm>
            <a:off x="82296" y="1618877"/>
            <a:ext cx="10792968" cy="332841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805"/>
                  </a:schemeClr>
                </a:solidFill>
              </a:rPr>
              <a:t>Irreproducibility </a:t>
            </a:r>
            <a:endParaRPr lang="zh-CN" altLang="en-US" sz="1588" b="1" dirty="0">
              <a:solidFill>
                <a:schemeClr val="tx1">
                  <a:alpha val="25805"/>
                </a:schemeClr>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805"/>
                  </a:schemeClr>
                </a:solidFill>
              </a:rPr>
              <a:t>Consistency </a:t>
            </a:r>
            <a:endParaRPr lang="zh-CN" altLang="en-US" sz="1588" b="1" dirty="0">
              <a:solidFill>
                <a:schemeClr val="tx1">
                  <a:alpha val="25805"/>
                </a:schemeClr>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805"/>
                  </a:schemeClr>
                </a:solidFill>
              </a:rPr>
              <a:t>Resolution Entropy </a:t>
            </a:r>
            <a:endParaRPr lang="zh-CN" altLang="en-US" sz="1588" b="1" dirty="0">
              <a:solidFill>
                <a:schemeClr val="tx1">
                  <a:alpha val="25805"/>
                </a:schemeClr>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a:solidFill>
              <a:schemeClr val="accent1">
                <a:alpha val="24944"/>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solidFill>
              <a:schemeClr val="accent1">
                <a:alpha val="32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solidFill>
              </a:rPr>
              <a:t>Statistical </a:t>
            </a:r>
            <a:r>
              <a:rPr lang="en-US" altLang="zh-CN" sz="1588" b="1" dirty="0">
                <a:solidFill>
                  <a:srgbClr val="FF0000">
                    <a:alpha val="29000"/>
                  </a:srgbClr>
                </a:solidFill>
              </a:rPr>
              <a:t>measures</a:t>
            </a:r>
            <a:endParaRPr lang="zh-CN" altLang="en-US" sz="1588" b="1" dirty="0">
              <a:solidFill>
                <a:srgbClr val="FF0000">
                  <a:alpha val="29000"/>
                </a:srgbClr>
              </a:solidFill>
            </a:endParaRPr>
          </a:p>
        </p:txBody>
      </p:sp>
      <p:grpSp>
        <p:nvGrpSpPr>
          <p:cNvPr id="42" name="Group 41">
            <a:extLst>
              <a:ext uri="{FF2B5EF4-FFF2-40B4-BE49-F238E27FC236}">
                <a16:creationId xmlns:a16="http://schemas.microsoft.com/office/drawing/2014/main" id="{ABF18421-DC54-B44A-BEF2-D780B37D9C7E}"/>
              </a:ext>
            </a:extLst>
          </p:cNvPr>
          <p:cNvGrpSpPr/>
          <p:nvPr/>
        </p:nvGrpSpPr>
        <p:grpSpPr>
          <a:xfrm>
            <a:off x="6255870" y="4364776"/>
            <a:ext cx="2367243" cy="2084294"/>
            <a:chOff x="9065374" y="4432011"/>
            <a:chExt cx="2367243" cy="2084294"/>
          </a:xfrm>
        </p:grpSpPr>
        <p:sp>
          <p:nvSpPr>
            <p:cNvPr id="14" name="圆角矩形 124">
              <a:extLst>
                <a:ext uri="{FF2B5EF4-FFF2-40B4-BE49-F238E27FC236}">
                  <a16:creationId xmlns:a16="http://schemas.microsoft.com/office/drawing/2014/main" id="{A717091F-2027-184C-9C4B-7B55BB6F4CFF}"/>
                </a:ext>
              </a:extLst>
            </p:cNvPr>
            <p:cNvSpPr/>
            <p:nvPr/>
          </p:nvSpPr>
          <p:spPr>
            <a:xfrm>
              <a:off x="9166227" y="5037129"/>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ARR</a:t>
              </a:r>
              <a:endParaRPr lang="zh-CN" altLang="en-US" sz="1588" b="1" dirty="0">
                <a:solidFill>
                  <a:schemeClr val="tx1"/>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9173230" y="5507776"/>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NRMSE</a:t>
              </a:r>
              <a:endParaRPr lang="zh-CN" altLang="en-US" sz="1588" b="1" dirty="0">
                <a:solidFill>
                  <a:schemeClr val="tx1"/>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9173230" y="5978423"/>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MRD</a:t>
              </a:r>
              <a:endParaRPr lang="zh-CN" altLang="en-US" sz="1588" b="1" dirty="0">
                <a:solidFill>
                  <a:schemeClr val="tx1"/>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9065374" y="4432011"/>
              <a:ext cx="2367243" cy="208429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9166227" y="4566482"/>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Correlation</a:t>
              </a:r>
              <a:endParaRPr lang="zh-CN" altLang="en-US" sz="1588" b="1" dirty="0">
                <a:solidFill>
                  <a:schemeClr val="tx1"/>
                </a:solidFill>
              </a:endParaRPr>
            </a:p>
          </p:txBody>
        </p:sp>
      </p:gr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Raw real data </a:t>
            </a:r>
            <a:endParaRPr lang="zh-CN" altLang="en-US" sz="1588" b="1" dirty="0">
              <a:solidFill>
                <a:schemeClr val="tx1"/>
              </a:solidFill>
            </a:endParaRPr>
          </a:p>
        </p:txBody>
      </p: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805"/>
                  </a:schemeClr>
                </a:solidFill>
              </a:rPr>
              <a:t>Simulation data </a:t>
            </a:r>
            <a:endParaRPr lang="zh-CN" altLang="en-US" sz="1588" b="1" dirty="0">
              <a:solidFill>
                <a:schemeClr val="tx1">
                  <a:alpha val="25805"/>
                </a:schemeClr>
              </a:solidFill>
            </a:endParaRPr>
          </a:p>
        </p:txBody>
      </p:sp>
      <p:cxnSp>
        <p:nvCxnSpPr>
          <p:cNvPr id="24" name="肘形连接符 21">
            <a:extLst>
              <a:ext uri="{FF2B5EF4-FFF2-40B4-BE49-F238E27FC236}">
                <a16:creationId xmlns:a16="http://schemas.microsoft.com/office/drawing/2014/main" id="{6FB63981-879B-8A49-B02F-3A2331752D1E}"/>
              </a:ext>
            </a:extLst>
          </p:cNvPr>
          <p:cNvCxnSpPr>
            <a:stCxn id="21" idx="2"/>
            <a:endCxn id="22" idx="0"/>
          </p:cNvCxnSpPr>
          <p:nvPr/>
        </p:nvCxnSpPr>
        <p:spPr>
          <a:xfrm rot="5400000">
            <a:off x="4513219" y="313899"/>
            <a:ext cx="532364" cy="27284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endCxn id="23" idx="0"/>
          </p:cNvCxnSpPr>
          <p:nvPr/>
        </p:nvCxnSpPr>
        <p:spPr>
          <a:xfrm>
            <a:off x="6143625" y="1680882"/>
            <a:ext cx="2801285" cy="263423"/>
          </a:xfrm>
          <a:prstGeom prst="bentConnector2">
            <a:avLst/>
          </a:prstGeom>
          <a:ln>
            <a:solidFill>
              <a:schemeClr val="accent1">
                <a:alpha val="25287"/>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5805"/>
                  </a:schemeClr>
                </a:solidFill>
              </a:rPr>
              <a:t>Multiple replicates </a:t>
            </a:r>
          </a:p>
          <a:p>
            <a:pPr algn="ctr"/>
            <a:r>
              <a:rPr lang="en-US" altLang="zh-CN" sz="1412" b="1" dirty="0">
                <a:solidFill>
                  <a:schemeClr val="tx1">
                    <a:alpha val="25805"/>
                  </a:schemeClr>
                </a:solidFill>
              </a:rPr>
              <a:t>(no ground truth)</a:t>
            </a:r>
            <a:endParaRPr lang="zh-CN" altLang="en-US" sz="1412" b="1" dirty="0">
              <a:solidFill>
                <a:schemeClr val="tx1">
                  <a:alpha val="25805"/>
                </a:schemeClr>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5805"/>
                  </a:schemeClr>
                </a:solidFill>
              </a:rPr>
              <a:t>Single replicate data</a:t>
            </a:r>
          </a:p>
          <a:p>
            <a:pPr algn="ctr"/>
            <a:r>
              <a:rPr lang="en-US" altLang="zh-CN" sz="1412" b="1" dirty="0">
                <a:solidFill>
                  <a:schemeClr val="tx1">
                    <a:alpha val="25805"/>
                  </a:schemeClr>
                </a:solidFill>
              </a:rPr>
              <a:t>(ground truth is available)</a:t>
            </a:r>
            <a:endParaRPr lang="zh-CN" altLang="en-US" sz="1412" b="1" dirty="0">
              <a:solidFill>
                <a:schemeClr val="tx1">
                  <a:alpha val="25805"/>
                </a:schemeClr>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solidFill>
              <a:schemeClr val="accent1">
                <a:alpha val="32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肘形连接符 74">
            <a:extLst>
              <a:ext uri="{FF2B5EF4-FFF2-40B4-BE49-F238E27FC236}">
                <a16:creationId xmlns:a16="http://schemas.microsoft.com/office/drawing/2014/main" id="{DD0875B2-40B9-5E4F-BF5E-F8E6124F4740}"/>
              </a:ext>
            </a:extLst>
          </p:cNvPr>
          <p:cNvCxnSpPr>
            <a:stCxn id="23" idx="2"/>
            <a:endCxn id="27" idx="0"/>
          </p:cNvCxnSpPr>
          <p:nvPr/>
        </p:nvCxnSpPr>
        <p:spPr>
          <a:xfrm rot="16200000" flipH="1">
            <a:off x="9393289" y="2101043"/>
            <a:ext cx="407327" cy="1304085"/>
          </a:xfrm>
          <a:prstGeom prst="bentConnector3">
            <a:avLst>
              <a:gd name="adj1" fmla="val 50000"/>
            </a:avLst>
          </a:prstGeom>
          <a:ln>
            <a:solidFill>
              <a:schemeClr val="accent1">
                <a:alpha val="25287"/>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Cell mixture data</a:t>
            </a:r>
          </a:p>
          <a:p>
            <a:pPr algn="ctr"/>
            <a:r>
              <a:rPr lang="en-US" altLang="zh-CN" sz="1412" b="1" dirty="0">
                <a:solidFill>
                  <a:srgbClr val="FF0000"/>
                </a:solidFill>
              </a:rPr>
              <a:t>(expected vs observed)</a:t>
            </a:r>
            <a:endParaRPr lang="zh-CN" altLang="en-US" sz="1412" b="1" dirty="0">
              <a:solidFill>
                <a:srgbClr val="FF0000"/>
              </a:solidFill>
            </a:endParaRPr>
          </a:p>
        </p:txBody>
      </p: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805"/>
                  </a:schemeClr>
                </a:solidFill>
              </a:rPr>
              <a:t>Synthetic data </a:t>
            </a:r>
            <a:endParaRPr lang="zh-CN" altLang="en-US" sz="1588" b="1" dirty="0">
              <a:solidFill>
                <a:schemeClr val="tx1">
                  <a:alpha val="25805"/>
                </a:schemeClr>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alpha val="24601"/>
            </a:schemeClr>
          </a:solidFill>
          <a:ln>
            <a:solidFill>
              <a:schemeClr val="accent1">
                <a:alpha val="2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5805"/>
                  </a:schemeClr>
                </a:solidFill>
              </a:rPr>
              <a:t>SIRV data</a:t>
            </a:r>
          </a:p>
          <a:p>
            <a:pPr algn="ctr"/>
            <a:r>
              <a:rPr lang="en-US" altLang="zh-CN" sz="1412" b="1" dirty="0">
                <a:solidFill>
                  <a:schemeClr val="tx1">
                    <a:alpha val="25805"/>
                  </a:schemeClr>
                </a:solidFill>
              </a:rPr>
              <a:t>(ground truth is available)</a:t>
            </a:r>
            <a:endParaRPr lang="zh-CN" altLang="en-US" sz="1412" b="1" dirty="0">
              <a:solidFill>
                <a:schemeClr val="tx1">
                  <a:alpha val="25805"/>
                </a:schemeClr>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50095" y="2659424"/>
            <a:ext cx="601202" cy="2809503"/>
          </a:xfrm>
          <a:prstGeom prst="bentConnector3">
            <a:avLst>
              <a:gd name="adj1" fmla="val 50000"/>
            </a:avLst>
          </a:prstGeom>
          <a:ln>
            <a:solidFill>
              <a:schemeClr val="accent1">
                <a:alpha val="25287"/>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tailEnd type="none"/>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p:cNvCxnSpPr>
          <p:nvPr/>
        </p:nvCxnSpPr>
        <p:spPr>
          <a:xfrm rot="16200000" flipH="1">
            <a:off x="5987969" y="1815924"/>
            <a:ext cx="309982" cy="1"/>
          </a:xfrm>
          <a:prstGeom prst="bentConnector3">
            <a:avLst>
              <a:gd name="adj1" fmla="val 50000"/>
            </a:avLst>
          </a:prstGeom>
          <a:ln>
            <a:solidFill>
              <a:schemeClr val="accent1">
                <a:alpha val="25287"/>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solidFill>
              <a:schemeClr val="accent1">
                <a:alpha val="25287"/>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p:cNvCxnSpPr>
          <p:nvPr/>
        </p:nvCxnSpPr>
        <p:spPr>
          <a:xfrm rot="16200000" flipH="1">
            <a:off x="7290955" y="3915502"/>
            <a:ext cx="309982" cy="1"/>
          </a:xfrm>
          <a:prstGeom prst="bentConnector3">
            <a:avLst>
              <a:gd name="adj1" fmla="val 50000"/>
            </a:avLst>
          </a:prstGeom>
          <a:ln>
            <a:solidFill>
              <a:schemeClr val="accent1">
                <a:alpha val="25287"/>
              </a:schemeClr>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5569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based on the cell mixture experiments</a:t>
            </a:r>
            <a:endParaRPr lang="zh-CN" altLang="en-US" sz="3200" dirty="0"/>
          </a:p>
        </p:txBody>
      </p:sp>
      <p:grpSp>
        <p:nvGrpSpPr>
          <p:cNvPr id="3" name="组合 23"/>
          <p:cNvGrpSpPr/>
          <p:nvPr/>
        </p:nvGrpSpPr>
        <p:grpSpPr>
          <a:xfrm>
            <a:off x="3226682" y="1032169"/>
            <a:ext cx="5722300" cy="804324"/>
            <a:chOff x="2177133" y="1673166"/>
            <a:chExt cx="8174715" cy="826851"/>
          </a:xfrm>
        </p:grpSpPr>
        <p:sp>
          <p:nvSpPr>
            <p:cNvPr id="7" name="矩形 6"/>
            <p:cNvSpPr/>
            <p:nvPr/>
          </p:nvSpPr>
          <p:spPr>
            <a:xfrm>
              <a:off x="3049621" y="1673166"/>
              <a:ext cx="1605063" cy="826851"/>
            </a:xfrm>
            <a:prstGeom prst="rect">
              <a:avLst/>
            </a:prstGeom>
            <a:solidFill>
              <a:schemeClr val="accent1">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H1-hESC</a:t>
              </a:r>
              <a:endParaRPr lang="zh-CN" altLang="en-US" sz="1600" b="1" dirty="0">
                <a:solidFill>
                  <a:schemeClr val="tx1"/>
                </a:solidFill>
              </a:endParaRPr>
            </a:p>
          </p:txBody>
        </p:sp>
        <p:sp>
          <p:nvSpPr>
            <p:cNvPr id="8" name="矩形 7"/>
            <p:cNvSpPr/>
            <p:nvPr/>
          </p:nvSpPr>
          <p:spPr>
            <a:xfrm>
              <a:off x="6106406" y="1673166"/>
              <a:ext cx="1605063" cy="826851"/>
            </a:xfrm>
            <a:prstGeom prst="rect">
              <a:avLst/>
            </a:prstGeom>
            <a:solidFill>
              <a:schemeClr val="accent1">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H1-DE</a:t>
              </a:r>
              <a:endParaRPr lang="zh-CN" altLang="en-US" sz="1600" b="1" dirty="0">
                <a:solidFill>
                  <a:schemeClr val="tx1"/>
                </a:solidFill>
              </a:endParaRPr>
            </a:p>
          </p:txBody>
        </p:sp>
        <p:sp>
          <p:nvSpPr>
            <p:cNvPr id="10" name="矩形 9"/>
            <p:cNvSpPr/>
            <p:nvPr/>
          </p:nvSpPr>
          <p:spPr>
            <a:xfrm>
              <a:off x="8746785" y="1673166"/>
              <a:ext cx="1605063" cy="826851"/>
            </a:xfrm>
            <a:prstGeom prst="rect">
              <a:avLst/>
            </a:prstGeom>
            <a:solidFill>
              <a:schemeClr val="accent1">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H1-mix</a:t>
              </a:r>
              <a:endParaRPr lang="zh-CN" altLang="en-US" sz="1600" b="1" dirty="0">
                <a:solidFill>
                  <a:schemeClr val="tx1"/>
                </a:solidFill>
              </a:endParaRPr>
            </a:p>
          </p:txBody>
        </p:sp>
        <p:sp>
          <p:nvSpPr>
            <p:cNvPr id="20" name="TextBox 19"/>
            <p:cNvSpPr txBox="1"/>
            <p:nvPr/>
          </p:nvSpPr>
          <p:spPr>
            <a:xfrm>
              <a:off x="2177133" y="1899840"/>
              <a:ext cx="607859" cy="338554"/>
            </a:xfrm>
            <a:prstGeom prst="rect">
              <a:avLst/>
            </a:prstGeom>
            <a:noFill/>
          </p:spPr>
          <p:txBody>
            <a:bodyPr wrap="none" rtlCol="0">
              <a:spAutoFit/>
            </a:bodyPr>
            <a:lstStyle/>
            <a:p>
              <a:r>
                <a:rPr lang="en-US" altLang="zh-CN" sz="1600" b="1" dirty="0">
                  <a:latin typeface="Arial" pitchFamily="34" charset="0"/>
                  <a:cs typeface="Arial" pitchFamily="34" charset="0"/>
                </a:rPr>
                <a:t>0.8 *</a:t>
              </a:r>
              <a:endParaRPr lang="zh-CN" altLang="en-US" sz="1600" b="1" dirty="0">
                <a:latin typeface="Arial" pitchFamily="34" charset="0"/>
                <a:cs typeface="Arial" pitchFamily="34" charset="0"/>
              </a:endParaRPr>
            </a:p>
          </p:txBody>
        </p:sp>
        <p:sp>
          <p:nvSpPr>
            <p:cNvPr id="21" name="TextBox 20"/>
            <p:cNvSpPr txBox="1"/>
            <p:nvPr/>
          </p:nvSpPr>
          <p:spPr>
            <a:xfrm>
              <a:off x="4788096" y="1899840"/>
              <a:ext cx="304891" cy="338554"/>
            </a:xfrm>
            <a:prstGeom prst="rect">
              <a:avLst/>
            </a:prstGeom>
            <a:noFill/>
          </p:spPr>
          <p:txBody>
            <a:bodyPr wrap="none" rtlCol="0">
              <a:spAutoFit/>
            </a:bodyPr>
            <a:lstStyle/>
            <a:p>
              <a:r>
                <a:rPr lang="en-US" altLang="zh-CN" sz="1600" b="1" dirty="0">
                  <a:latin typeface="Arial" pitchFamily="34" charset="0"/>
                  <a:cs typeface="Arial" pitchFamily="34" charset="0"/>
                </a:rPr>
                <a:t>+</a:t>
              </a:r>
              <a:endParaRPr lang="zh-CN" altLang="en-US" sz="1600" b="1" dirty="0">
                <a:latin typeface="Arial" pitchFamily="34" charset="0"/>
                <a:cs typeface="Arial" pitchFamily="34" charset="0"/>
              </a:endParaRPr>
            </a:p>
          </p:txBody>
        </p:sp>
        <p:sp>
          <p:nvSpPr>
            <p:cNvPr id="22" name="TextBox 21"/>
            <p:cNvSpPr txBox="1"/>
            <p:nvPr/>
          </p:nvSpPr>
          <p:spPr>
            <a:xfrm>
              <a:off x="5280035" y="1909840"/>
              <a:ext cx="868370" cy="348036"/>
            </a:xfrm>
            <a:prstGeom prst="rect">
              <a:avLst/>
            </a:prstGeom>
            <a:noFill/>
          </p:spPr>
          <p:txBody>
            <a:bodyPr wrap="none" rtlCol="0">
              <a:spAutoFit/>
            </a:bodyPr>
            <a:lstStyle/>
            <a:p>
              <a:r>
                <a:rPr lang="en-US" altLang="zh-CN" sz="1600" b="1" dirty="0">
                  <a:latin typeface="Arial" pitchFamily="34" charset="0"/>
                  <a:cs typeface="Arial" pitchFamily="34" charset="0"/>
                </a:rPr>
                <a:t>0.2 *</a:t>
              </a:r>
              <a:endParaRPr lang="zh-CN" altLang="en-US" sz="1600" b="1" dirty="0">
                <a:latin typeface="Arial" pitchFamily="34" charset="0"/>
                <a:cs typeface="Arial" pitchFamily="34" charset="0"/>
              </a:endParaRPr>
            </a:p>
          </p:txBody>
        </p:sp>
        <p:sp>
          <p:nvSpPr>
            <p:cNvPr id="23" name="TextBox 22"/>
            <p:cNvSpPr txBox="1"/>
            <p:nvPr/>
          </p:nvSpPr>
          <p:spPr>
            <a:xfrm>
              <a:off x="8087859" y="1929841"/>
              <a:ext cx="304891" cy="338554"/>
            </a:xfrm>
            <a:prstGeom prst="rect">
              <a:avLst/>
            </a:prstGeom>
            <a:noFill/>
          </p:spPr>
          <p:txBody>
            <a:bodyPr wrap="none" rtlCol="0">
              <a:spAutoFit/>
            </a:bodyPr>
            <a:lstStyle/>
            <a:p>
              <a:r>
                <a:rPr lang="en-US" altLang="zh-CN" sz="1600" b="1" dirty="0">
                  <a:latin typeface="Arial" pitchFamily="34" charset="0"/>
                  <a:cs typeface="Arial" pitchFamily="34" charset="0"/>
                </a:rPr>
                <a:t>=</a:t>
              </a:r>
              <a:endParaRPr lang="zh-CN" altLang="en-US" sz="1600" b="1" dirty="0">
                <a:latin typeface="Arial" pitchFamily="34" charset="0"/>
                <a:cs typeface="Arial" pitchFamily="34" charset="0"/>
              </a:endParaRPr>
            </a:p>
          </p:txBody>
        </p:sp>
      </p:grpSp>
      <p:sp>
        <p:nvSpPr>
          <p:cNvPr id="25" name="下箭头 24"/>
          <p:cNvSpPr/>
          <p:nvPr/>
        </p:nvSpPr>
        <p:spPr>
          <a:xfrm>
            <a:off x="5738844" y="2569956"/>
            <a:ext cx="646889" cy="227104"/>
          </a:xfrm>
          <a:prstGeom prst="downArrow">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4" name="直接连接符 13"/>
          <p:cNvCxnSpPr/>
          <p:nvPr/>
        </p:nvCxnSpPr>
        <p:spPr>
          <a:xfrm>
            <a:off x="3181929" y="2024738"/>
            <a:ext cx="3918788"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文本框 8">
            <a:extLst>
              <a:ext uri="{FF2B5EF4-FFF2-40B4-BE49-F238E27FC236}">
                <a16:creationId xmlns:a16="http://schemas.microsoft.com/office/drawing/2014/main" id="{831CC295-C26C-4643-BF1F-17F58CA89697}"/>
              </a:ext>
            </a:extLst>
          </p:cNvPr>
          <p:cNvSpPr txBox="1"/>
          <p:nvPr/>
        </p:nvSpPr>
        <p:spPr>
          <a:xfrm>
            <a:off x="3139130" y="1995554"/>
            <a:ext cx="3961586" cy="338554"/>
          </a:xfrm>
          <a:prstGeom prst="rect">
            <a:avLst/>
          </a:prstGeom>
          <a:noFill/>
        </p:spPr>
        <p:txBody>
          <a:bodyPr wrap="square" rtlCol="0">
            <a:spAutoFit/>
          </a:bodyPr>
          <a:lstStyle/>
          <a:p>
            <a:pPr marL="285750" algn="ctr">
              <a:spcAft>
                <a:spcPts val="600"/>
              </a:spcAft>
            </a:pPr>
            <a:r>
              <a:rPr lang="en-US" altLang="zh-CN" sz="1600" b="1" dirty="0">
                <a:latin typeface="Arial" pitchFamily="34" charset="0"/>
                <a:cs typeface="Arial" pitchFamily="34" charset="0"/>
              </a:rPr>
              <a:t>Group 1: expected TPM</a:t>
            </a:r>
          </a:p>
        </p:txBody>
      </p:sp>
      <p:cxnSp>
        <p:nvCxnSpPr>
          <p:cNvPr id="16" name="直接连接符 15"/>
          <p:cNvCxnSpPr/>
          <p:nvPr/>
        </p:nvCxnSpPr>
        <p:spPr>
          <a:xfrm>
            <a:off x="7640451" y="2024738"/>
            <a:ext cx="1464395"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8">
            <a:extLst>
              <a:ext uri="{FF2B5EF4-FFF2-40B4-BE49-F238E27FC236}">
                <a16:creationId xmlns:a16="http://schemas.microsoft.com/office/drawing/2014/main" id="{831CC295-C26C-4643-BF1F-17F58CA89697}"/>
              </a:ext>
            </a:extLst>
          </p:cNvPr>
          <p:cNvSpPr txBox="1"/>
          <p:nvPr/>
        </p:nvSpPr>
        <p:spPr>
          <a:xfrm>
            <a:off x="7286366" y="2034466"/>
            <a:ext cx="2966583" cy="338554"/>
          </a:xfrm>
          <a:prstGeom prst="rect">
            <a:avLst/>
          </a:prstGeom>
          <a:noFill/>
        </p:spPr>
        <p:txBody>
          <a:bodyPr wrap="square" rtlCol="0">
            <a:spAutoFit/>
          </a:bodyPr>
          <a:lstStyle/>
          <a:p>
            <a:pPr marL="285750">
              <a:spcAft>
                <a:spcPts val="600"/>
              </a:spcAft>
            </a:pPr>
            <a:r>
              <a:rPr lang="en-US" altLang="zh-CN" sz="1600" b="1" dirty="0">
                <a:latin typeface="Arial" pitchFamily="34" charset="0"/>
                <a:cs typeface="Arial" pitchFamily="34" charset="0"/>
              </a:rPr>
              <a:t>Group 2: observed TPM</a:t>
            </a:r>
          </a:p>
        </p:txBody>
      </p:sp>
      <p:sp>
        <p:nvSpPr>
          <p:cNvPr id="19" name="圆角矩形 18"/>
          <p:cNvSpPr/>
          <p:nvPr/>
        </p:nvSpPr>
        <p:spPr>
          <a:xfrm>
            <a:off x="3181929" y="2974307"/>
            <a:ext cx="6096227" cy="543057"/>
          </a:xfrm>
          <a:prstGeom prst="round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mj-lt"/>
              </a:rPr>
              <a:t>Expectation: </a:t>
            </a:r>
            <a:r>
              <a:rPr lang="en-US" altLang="zh-CN" sz="1600" dirty="0">
                <a:solidFill>
                  <a:schemeClr val="tx1"/>
                </a:solidFill>
                <a:latin typeface="+mj-lt"/>
              </a:rPr>
              <a:t>all </a:t>
            </a:r>
            <a:r>
              <a:rPr lang="en-US" altLang="zh-CN" sz="1600" dirty="0" err="1">
                <a:solidFill>
                  <a:schemeClr val="tx1"/>
                </a:solidFill>
                <a:latin typeface="+mj-lt"/>
              </a:rPr>
              <a:t>isoforms</a:t>
            </a:r>
            <a:r>
              <a:rPr lang="en-US" altLang="zh-CN" sz="1600" dirty="0">
                <a:solidFill>
                  <a:schemeClr val="tx1"/>
                </a:solidFill>
                <a:latin typeface="+mj-lt"/>
              </a:rPr>
              <a:t> have no differences across two groups.</a:t>
            </a:r>
            <a:endParaRPr lang="zh-CN" altLang="en-US" sz="1600" dirty="0">
              <a:solidFill>
                <a:schemeClr val="tx1"/>
              </a:solidFill>
              <a:latin typeface="+mj-lt"/>
            </a:endParaRPr>
          </a:p>
        </p:txBody>
      </p:sp>
      <p:sp>
        <p:nvSpPr>
          <p:cNvPr id="27" name="下箭头 26"/>
          <p:cNvSpPr/>
          <p:nvPr/>
        </p:nvSpPr>
        <p:spPr>
          <a:xfrm>
            <a:off x="5738844" y="3753251"/>
            <a:ext cx="646889" cy="227104"/>
          </a:xfrm>
          <a:prstGeom prst="downArrow">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 name="圆角矩形 27"/>
          <p:cNvSpPr/>
          <p:nvPr/>
        </p:nvSpPr>
        <p:spPr>
          <a:xfrm>
            <a:off x="3181929" y="4125445"/>
            <a:ext cx="6096227" cy="1769514"/>
          </a:xfrm>
          <a:prstGeom prst="roundRect">
            <a:avLst/>
          </a:prstGeom>
          <a:solidFill>
            <a:schemeClr val="accent1">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spcAft>
                <a:spcPts val="600"/>
              </a:spcAft>
            </a:pPr>
            <a:r>
              <a:rPr lang="en-US" altLang="zh-CN" sz="1600" b="1" dirty="0">
                <a:solidFill>
                  <a:schemeClr val="tx1"/>
                </a:solidFill>
                <a:latin typeface="Arial" pitchFamily="34" charset="0"/>
                <a:cs typeface="Arial" pitchFamily="34" charset="0"/>
              </a:rPr>
              <a:t>Design strategies to evaluate the similarity of Group 1 and Group 2:</a:t>
            </a:r>
          </a:p>
          <a:p>
            <a:pPr marL="285750">
              <a:spcAft>
                <a:spcPts val="600"/>
              </a:spcAft>
              <a:buFont typeface="Wingdings" pitchFamily="2" charset="2"/>
              <a:buChar char="l"/>
            </a:pPr>
            <a:r>
              <a:rPr lang="en-US" altLang="zh-CN" sz="1600" dirty="0">
                <a:solidFill>
                  <a:schemeClr val="tx1"/>
                </a:solidFill>
                <a:latin typeface="Arial" pitchFamily="34" charset="0"/>
                <a:cs typeface="Arial" pitchFamily="34" charset="0"/>
              </a:rPr>
              <a:t>  Correlation (SCC)</a:t>
            </a:r>
          </a:p>
          <a:p>
            <a:pPr marL="285750">
              <a:spcAft>
                <a:spcPts val="600"/>
              </a:spcAft>
              <a:buFont typeface="Wingdings" pitchFamily="2" charset="2"/>
              <a:buChar char="l"/>
            </a:pPr>
            <a:r>
              <a:rPr lang="en-US" altLang="zh-CN" sz="1600" dirty="0">
                <a:solidFill>
                  <a:schemeClr val="tx1"/>
                </a:solidFill>
                <a:latin typeface="Arial" pitchFamily="34" charset="0"/>
                <a:cs typeface="Arial" pitchFamily="34" charset="0"/>
              </a:rPr>
              <a:t>  Median Relative Difference (MRD)</a:t>
            </a:r>
          </a:p>
          <a:p>
            <a:pPr marL="285750">
              <a:spcAft>
                <a:spcPts val="600"/>
              </a:spcAft>
              <a:buFont typeface="Wingdings" pitchFamily="2" charset="2"/>
              <a:buChar char="l"/>
            </a:pPr>
            <a:r>
              <a:rPr lang="en-US" altLang="zh-CN" sz="1600" dirty="0">
                <a:solidFill>
                  <a:schemeClr val="tx1"/>
                </a:solidFill>
                <a:latin typeface="Arial" pitchFamily="34" charset="0"/>
                <a:cs typeface="Arial" pitchFamily="34" charset="0"/>
              </a:rPr>
              <a:t>  Normalized Root Mean Square Error (NRMSE) </a:t>
            </a:r>
            <a:endParaRPr lang="en-US" altLang="zh-CN" sz="16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p:bldP spid="18" grpId="0"/>
      <p:bldP spid="19" grpId="0"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Evaluate </a:t>
            </a:r>
            <a:r>
              <a:rPr lang="en-US" altLang="zh-CN" dirty="0" err="1"/>
              <a:t>isoform</a:t>
            </a:r>
            <a:r>
              <a:rPr lang="en-US" altLang="zh-CN" dirty="0"/>
              <a:t> expression using the cell mixing experiment</a:t>
            </a:r>
            <a:endParaRPr lang="zh-CN" altLang="en-US" dirty="0"/>
          </a:p>
        </p:txBody>
      </p:sp>
      <p:grpSp>
        <p:nvGrpSpPr>
          <p:cNvPr id="27" name="组合 26"/>
          <p:cNvGrpSpPr/>
          <p:nvPr/>
        </p:nvGrpSpPr>
        <p:grpSpPr>
          <a:xfrm>
            <a:off x="2613326" y="5182707"/>
            <a:ext cx="6275672" cy="1501269"/>
            <a:chOff x="2492943" y="5356731"/>
            <a:chExt cx="6275672" cy="1501269"/>
          </a:xfrm>
        </p:grpSpPr>
        <p:sp>
          <p:nvSpPr>
            <p:cNvPr id="26" name="矩形 25"/>
            <p:cNvSpPr/>
            <p:nvPr/>
          </p:nvSpPr>
          <p:spPr>
            <a:xfrm>
              <a:off x="2492943" y="5356731"/>
              <a:ext cx="5755908" cy="1501269"/>
            </a:xfrm>
            <a:prstGeom prst="rect">
              <a:avLst/>
            </a:prstGeom>
            <a:solidFill>
              <a:schemeClr val="bg1">
                <a:lumMod val="75000"/>
                <a:alpha val="14000"/>
              </a:schemeClr>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TextBox 24"/>
            <p:cNvSpPr txBox="1"/>
            <p:nvPr/>
          </p:nvSpPr>
          <p:spPr>
            <a:xfrm>
              <a:off x="2613326" y="5356731"/>
              <a:ext cx="6155289" cy="1384995"/>
            </a:xfrm>
            <a:prstGeom prst="rect">
              <a:avLst/>
            </a:prstGeom>
            <a:noFill/>
          </p:spPr>
          <p:txBody>
            <a:bodyPr wrap="square" lIns="0" tIns="0" rIns="0" bIns="0" rtlCol="0">
              <a:spAutoFit/>
            </a:bodyPr>
            <a:lstStyle/>
            <a:p>
              <a:pPr>
                <a:spcAft>
                  <a:spcPts val="250"/>
                </a:spcAft>
              </a:pPr>
              <a:r>
                <a:rPr lang="en-US" altLang="zh-CN" sz="1600" dirty="0"/>
                <a:t>H1_mix: mix of H1-hESC and H1-DE cell at </a:t>
              </a:r>
              <a:r>
                <a:rPr lang="en-US" altLang="zh-CN" sz="1600" dirty="0">
                  <a:solidFill>
                    <a:srgbClr val="C00000"/>
                  </a:solidFill>
                </a:rPr>
                <a:t>0.8:0.2</a:t>
              </a:r>
              <a:r>
                <a:rPr lang="en-US" altLang="zh-CN" sz="1600" dirty="0"/>
                <a:t> ratio:</a:t>
              </a:r>
            </a:p>
            <a:p>
              <a:pPr algn="ctr">
                <a:spcAft>
                  <a:spcPts val="250"/>
                </a:spcAft>
              </a:pPr>
              <a:r>
                <a:rPr lang="en-US" altLang="zh-CN" sz="1600" b="1" dirty="0"/>
                <a:t>0.8*TPM</a:t>
              </a:r>
              <a:r>
                <a:rPr lang="en-US" altLang="zh-CN" sz="1600" b="1" baseline="-25000" dirty="0"/>
                <a:t>H1-hESC</a:t>
              </a:r>
              <a:r>
                <a:rPr lang="en-US" altLang="zh-CN" sz="1600" b="1" dirty="0"/>
                <a:t> + 0.2*TPM</a:t>
              </a:r>
              <a:r>
                <a:rPr lang="en-US" altLang="zh-CN" sz="1600" b="1" baseline="-25000" dirty="0"/>
                <a:t>H1-DE</a:t>
              </a:r>
              <a:r>
                <a:rPr lang="en-US" altLang="zh-CN" sz="1600" b="1" dirty="0"/>
                <a:t> ≈ expected TPM</a:t>
              </a:r>
              <a:r>
                <a:rPr lang="en-US" altLang="zh-CN" sz="1600" b="1" baseline="-25000" dirty="0"/>
                <a:t>H1-mix</a:t>
              </a:r>
            </a:p>
            <a:p>
              <a:pPr>
                <a:spcAft>
                  <a:spcPts val="250"/>
                </a:spcAft>
              </a:pPr>
              <a:endParaRPr lang="en-US" altLang="zh-CN" sz="1600" dirty="0"/>
            </a:p>
            <a:p>
              <a:pPr>
                <a:spcAft>
                  <a:spcPts val="250"/>
                </a:spcAft>
              </a:pPr>
              <a:r>
                <a:rPr lang="en-US" altLang="zh-CN" sz="1600" b="1" dirty="0" err="1"/>
                <a:t>TPM</a:t>
              </a:r>
              <a:r>
                <a:rPr lang="en-US" altLang="zh-CN" sz="1600" b="1" baseline="-25000" dirty="0" err="1"/>
                <a:t>exp</a:t>
              </a:r>
              <a:r>
                <a:rPr lang="en-US" altLang="zh-CN" sz="1600" baseline="-25000" dirty="0"/>
                <a:t> </a:t>
              </a:r>
              <a:r>
                <a:rPr lang="en-US" altLang="zh-CN" sz="1600" dirty="0"/>
                <a:t>= 0.8*TPM</a:t>
              </a:r>
              <a:r>
                <a:rPr lang="en-US" altLang="zh-CN" sz="1600" baseline="-25000" dirty="0"/>
                <a:t>H1-hESC</a:t>
              </a:r>
              <a:r>
                <a:rPr lang="en-US" altLang="zh-CN" sz="1600" dirty="0"/>
                <a:t> + 0.2*TPM</a:t>
              </a:r>
              <a:r>
                <a:rPr lang="en-US" altLang="zh-CN" sz="1600" baseline="-25000" dirty="0"/>
                <a:t>H1-DE</a:t>
              </a:r>
              <a:r>
                <a:rPr lang="en-US" altLang="zh-CN" sz="1600" dirty="0"/>
                <a:t> </a:t>
              </a:r>
            </a:p>
            <a:p>
              <a:pPr>
                <a:spcAft>
                  <a:spcPts val="250"/>
                </a:spcAft>
              </a:pPr>
              <a:r>
                <a:rPr lang="en-US" altLang="zh-CN" sz="1600" b="1" dirty="0" err="1"/>
                <a:t>TPM</a:t>
              </a:r>
              <a:r>
                <a:rPr lang="en-US" altLang="zh-CN" sz="1600" b="1" baseline="-25000" dirty="0" err="1"/>
                <a:t>obs</a:t>
              </a:r>
              <a:r>
                <a:rPr lang="en-US" altLang="zh-CN" sz="1600" b="1" dirty="0"/>
                <a:t> </a:t>
              </a:r>
              <a:r>
                <a:rPr lang="en-US" altLang="zh-CN" sz="1600" dirty="0"/>
                <a:t>=  TPM</a:t>
              </a:r>
              <a:r>
                <a:rPr lang="en-US" altLang="zh-CN" sz="1600" baseline="-25000" dirty="0"/>
                <a:t>H1-mix</a:t>
              </a:r>
              <a:endParaRPr lang="en-US" altLang="zh-CN" sz="1600" dirty="0"/>
            </a:p>
          </p:txBody>
        </p:sp>
      </p:grpSp>
      <p:grpSp>
        <p:nvGrpSpPr>
          <p:cNvPr id="56" name="组合 55"/>
          <p:cNvGrpSpPr/>
          <p:nvPr/>
        </p:nvGrpSpPr>
        <p:grpSpPr>
          <a:xfrm>
            <a:off x="241467" y="880792"/>
            <a:ext cx="11851764" cy="4063636"/>
            <a:chOff x="241467" y="880792"/>
            <a:chExt cx="11851764" cy="4063636"/>
          </a:xfrm>
        </p:grpSpPr>
        <p:pic>
          <p:nvPicPr>
            <p:cNvPr id="38" name="图片 37" descr="fig_relative_error.tif"/>
            <p:cNvPicPr>
              <a:picLocks noChangeAspect="1"/>
            </p:cNvPicPr>
            <p:nvPr/>
          </p:nvPicPr>
          <p:blipFill>
            <a:blip r:embed="rId3"/>
            <a:stretch>
              <a:fillRect/>
            </a:stretch>
          </p:blipFill>
          <p:spPr>
            <a:xfrm>
              <a:off x="808501" y="880792"/>
              <a:ext cx="9563889" cy="3324673"/>
            </a:xfrm>
            <a:prstGeom prst="rect">
              <a:avLst/>
            </a:prstGeom>
          </p:spPr>
        </p:pic>
        <p:grpSp>
          <p:nvGrpSpPr>
            <p:cNvPr id="39" name="组合 38"/>
            <p:cNvGrpSpPr/>
            <p:nvPr/>
          </p:nvGrpSpPr>
          <p:grpSpPr>
            <a:xfrm>
              <a:off x="241467" y="1026074"/>
              <a:ext cx="11851764" cy="3918354"/>
              <a:chOff x="241467" y="1026074"/>
              <a:chExt cx="11851764" cy="3918354"/>
            </a:xfrm>
          </p:grpSpPr>
          <p:sp>
            <p:nvSpPr>
              <p:cNvPr id="40" name="TextBox 39"/>
              <p:cNvSpPr txBox="1"/>
              <p:nvPr/>
            </p:nvSpPr>
            <p:spPr>
              <a:xfrm>
                <a:off x="10767319" y="1972372"/>
                <a:ext cx="1325912" cy="1523494"/>
              </a:xfrm>
              <a:prstGeom prst="rect">
                <a:avLst/>
              </a:prstGeom>
              <a:noFill/>
            </p:spPr>
            <p:txBody>
              <a:bodyPr wrap="square" lIns="0" tIns="0" rIns="0" bIns="0" rtlCol="0">
                <a:spAutoFit/>
              </a:bodyPr>
              <a:lstStyle/>
              <a:p>
                <a:pPr>
                  <a:spcAft>
                    <a:spcPts val="250"/>
                  </a:spcAft>
                </a:pPr>
                <a:r>
                  <a:rPr lang="en-US" altLang="zh-CN" sz="1200" dirty="0" err="1"/>
                  <a:t>CapTrap_ONT</a:t>
                </a:r>
                <a:endParaRPr lang="en-US" altLang="zh-CN" sz="1200" dirty="0"/>
              </a:p>
              <a:p>
                <a:pPr>
                  <a:spcAft>
                    <a:spcPts val="250"/>
                  </a:spcAft>
                </a:pPr>
                <a:r>
                  <a:rPr lang="en-US" altLang="zh-CN" sz="1200" dirty="0" err="1"/>
                  <a:t>CapTrap_PacBio</a:t>
                </a:r>
                <a:endParaRPr lang="en-US" altLang="zh-CN" sz="1200" dirty="0"/>
              </a:p>
              <a:p>
                <a:pPr>
                  <a:spcAft>
                    <a:spcPts val="250"/>
                  </a:spcAft>
                </a:pPr>
                <a:r>
                  <a:rPr lang="en-US" altLang="zh-CN" sz="1200" dirty="0" err="1"/>
                  <a:t>cDNA_Illumina</a:t>
                </a:r>
                <a:endParaRPr lang="en-US" altLang="zh-CN" sz="1200" dirty="0"/>
              </a:p>
              <a:p>
                <a:pPr>
                  <a:spcAft>
                    <a:spcPts val="250"/>
                  </a:spcAft>
                </a:pPr>
                <a:r>
                  <a:rPr lang="en-US" altLang="zh-CN" sz="1200" dirty="0" err="1"/>
                  <a:t>cDNA_ONT</a:t>
                </a:r>
                <a:endParaRPr lang="en-US" altLang="zh-CN" sz="1200" dirty="0"/>
              </a:p>
              <a:p>
                <a:pPr>
                  <a:spcAft>
                    <a:spcPts val="250"/>
                  </a:spcAft>
                </a:pPr>
                <a:r>
                  <a:rPr lang="en-US" altLang="zh-CN" sz="1200" dirty="0" err="1"/>
                  <a:t>cDNA_PacBio</a:t>
                </a:r>
                <a:endParaRPr lang="en-US" altLang="zh-CN" sz="1200" dirty="0"/>
              </a:p>
              <a:p>
                <a:pPr>
                  <a:spcAft>
                    <a:spcPts val="250"/>
                  </a:spcAft>
                </a:pPr>
                <a:r>
                  <a:rPr lang="en-US" altLang="zh-CN" sz="1200" dirty="0" err="1"/>
                  <a:t>dRNA_ONT</a:t>
                </a:r>
                <a:endParaRPr lang="en-US" altLang="zh-CN" sz="1200" dirty="0"/>
              </a:p>
              <a:p>
                <a:pPr>
                  <a:spcAft>
                    <a:spcPts val="250"/>
                  </a:spcAft>
                </a:pPr>
                <a:r>
                  <a:rPr lang="en-US" altLang="zh-CN" sz="1200" dirty="0"/>
                  <a:t>R2C2_ONT</a:t>
                </a:r>
                <a:endParaRPr lang="zh-CN" altLang="en-US" sz="1200" dirty="0"/>
              </a:p>
            </p:txBody>
          </p:sp>
          <p:sp>
            <p:nvSpPr>
              <p:cNvPr id="41" name="TextBox 40"/>
              <p:cNvSpPr txBox="1"/>
              <p:nvPr/>
            </p:nvSpPr>
            <p:spPr>
              <a:xfrm>
                <a:off x="256856" y="1026074"/>
                <a:ext cx="513600" cy="184666"/>
              </a:xfrm>
              <a:prstGeom prst="rect">
                <a:avLst/>
              </a:prstGeom>
              <a:noFill/>
            </p:spPr>
            <p:txBody>
              <a:bodyPr wrap="square" lIns="0" tIns="0" rIns="0" bIns="0" rtlCol="0">
                <a:spAutoFit/>
              </a:bodyPr>
              <a:lstStyle/>
              <a:p>
                <a:pPr algn="r">
                  <a:spcAft>
                    <a:spcPts val="250"/>
                  </a:spcAft>
                </a:pPr>
                <a:r>
                  <a:rPr lang="en-US" altLang="zh-CN" sz="1200" dirty="0"/>
                  <a:t>1.0</a:t>
                </a:r>
                <a:endParaRPr lang="zh-CN" altLang="en-US" sz="1200" dirty="0"/>
              </a:p>
            </p:txBody>
          </p:sp>
          <p:sp>
            <p:nvSpPr>
              <p:cNvPr id="42" name="TextBox 41"/>
              <p:cNvSpPr txBox="1"/>
              <p:nvPr/>
            </p:nvSpPr>
            <p:spPr>
              <a:xfrm>
                <a:off x="256856" y="1772136"/>
                <a:ext cx="513600" cy="184666"/>
              </a:xfrm>
              <a:prstGeom prst="rect">
                <a:avLst/>
              </a:prstGeom>
              <a:noFill/>
            </p:spPr>
            <p:txBody>
              <a:bodyPr wrap="square" lIns="0" tIns="0" rIns="0" bIns="0" rtlCol="0">
                <a:spAutoFit/>
              </a:bodyPr>
              <a:lstStyle/>
              <a:p>
                <a:pPr algn="r">
                  <a:spcAft>
                    <a:spcPts val="250"/>
                  </a:spcAft>
                </a:pPr>
                <a:r>
                  <a:rPr lang="en-US" altLang="zh-CN" sz="1200" dirty="0"/>
                  <a:t>0.5</a:t>
                </a:r>
                <a:endParaRPr lang="zh-CN" altLang="en-US" sz="1200" dirty="0"/>
              </a:p>
            </p:txBody>
          </p:sp>
          <p:sp>
            <p:nvSpPr>
              <p:cNvPr id="43" name="TextBox 42"/>
              <p:cNvSpPr txBox="1"/>
              <p:nvPr/>
            </p:nvSpPr>
            <p:spPr>
              <a:xfrm>
                <a:off x="256856" y="2523788"/>
                <a:ext cx="513600" cy="184666"/>
              </a:xfrm>
              <a:prstGeom prst="rect">
                <a:avLst/>
              </a:prstGeom>
              <a:noFill/>
            </p:spPr>
            <p:txBody>
              <a:bodyPr wrap="square" lIns="0" tIns="0" rIns="0" bIns="0" rtlCol="0">
                <a:spAutoFit/>
              </a:bodyPr>
              <a:lstStyle/>
              <a:p>
                <a:pPr algn="r">
                  <a:spcAft>
                    <a:spcPts val="250"/>
                  </a:spcAft>
                </a:pPr>
                <a:r>
                  <a:rPr lang="en-US" altLang="zh-CN" sz="1200" dirty="0"/>
                  <a:t>0.0</a:t>
                </a:r>
                <a:endParaRPr lang="zh-CN" altLang="en-US" sz="1200" dirty="0"/>
              </a:p>
            </p:txBody>
          </p:sp>
          <p:sp>
            <p:nvSpPr>
              <p:cNvPr id="44" name="TextBox 43"/>
              <p:cNvSpPr txBox="1"/>
              <p:nvPr/>
            </p:nvSpPr>
            <p:spPr>
              <a:xfrm>
                <a:off x="256856" y="3262321"/>
                <a:ext cx="513600" cy="184666"/>
              </a:xfrm>
              <a:prstGeom prst="rect">
                <a:avLst/>
              </a:prstGeom>
              <a:noFill/>
            </p:spPr>
            <p:txBody>
              <a:bodyPr wrap="square" lIns="0" tIns="0" rIns="0" bIns="0" rtlCol="0">
                <a:spAutoFit/>
              </a:bodyPr>
              <a:lstStyle/>
              <a:p>
                <a:pPr algn="r">
                  <a:spcAft>
                    <a:spcPts val="250"/>
                  </a:spcAft>
                </a:pPr>
                <a:r>
                  <a:rPr lang="en-US" altLang="zh-CN" sz="1200" dirty="0"/>
                  <a:t>-0.5</a:t>
                </a:r>
                <a:endParaRPr lang="zh-CN" altLang="en-US" sz="1200" dirty="0"/>
              </a:p>
            </p:txBody>
          </p:sp>
          <p:sp>
            <p:nvSpPr>
              <p:cNvPr id="45" name="TextBox 44"/>
              <p:cNvSpPr txBox="1"/>
              <p:nvPr/>
            </p:nvSpPr>
            <p:spPr>
              <a:xfrm>
                <a:off x="256856" y="4024386"/>
                <a:ext cx="513600" cy="184666"/>
              </a:xfrm>
              <a:prstGeom prst="rect">
                <a:avLst/>
              </a:prstGeom>
              <a:noFill/>
            </p:spPr>
            <p:txBody>
              <a:bodyPr wrap="square" lIns="0" tIns="0" rIns="0" bIns="0" rtlCol="0">
                <a:spAutoFit/>
              </a:bodyPr>
              <a:lstStyle/>
              <a:p>
                <a:pPr algn="r">
                  <a:spcAft>
                    <a:spcPts val="250"/>
                  </a:spcAft>
                </a:pPr>
                <a:r>
                  <a:rPr lang="en-US" altLang="zh-CN" sz="1200" dirty="0"/>
                  <a:t>-1.0</a:t>
                </a:r>
                <a:endParaRPr lang="zh-CN" altLang="en-US" sz="1200" dirty="0"/>
              </a:p>
            </p:txBody>
          </p:sp>
          <p:sp>
            <p:nvSpPr>
              <p:cNvPr id="46" name="TextBox 45"/>
              <p:cNvSpPr txBox="1"/>
              <p:nvPr/>
            </p:nvSpPr>
            <p:spPr>
              <a:xfrm rot="16200000">
                <a:off x="-867465" y="2464953"/>
                <a:ext cx="2464086" cy="246221"/>
              </a:xfrm>
              <a:prstGeom prst="rect">
                <a:avLst/>
              </a:prstGeom>
              <a:noFill/>
            </p:spPr>
            <p:txBody>
              <a:bodyPr wrap="square" lIns="0" tIns="0" rIns="0" bIns="0" rtlCol="0">
                <a:spAutoFit/>
              </a:bodyPr>
              <a:lstStyle/>
              <a:p>
                <a:pPr algn="ctr">
                  <a:spcAft>
                    <a:spcPts val="250"/>
                  </a:spcAft>
                </a:pPr>
                <a:r>
                  <a:rPr lang="en-US" altLang="zh-CN" sz="1600" dirty="0"/>
                  <a:t>(</a:t>
                </a:r>
                <a:r>
                  <a:rPr lang="en-US" altLang="zh-CN" sz="1600" dirty="0" err="1"/>
                  <a:t>TPM</a:t>
                </a:r>
                <a:r>
                  <a:rPr lang="en-US" altLang="zh-CN" sz="1600" baseline="-25000" dirty="0" err="1"/>
                  <a:t>obs</a:t>
                </a:r>
                <a:r>
                  <a:rPr lang="en-US" altLang="zh-CN" sz="1600" dirty="0"/>
                  <a:t> – </a:t>
                </a:r>
                <a:r>
                  <a:rPr lang="en-US" altLang="zh-CN" sz="1600" dirty="0" err="1"/>
                  <a:t>TPM</a:t>
                </a:r>
                <a:r>
                  <a:rPr lang="en-US" altLang="zh-CN" sz="1600" baseline="-25000" dirty="0" err="1"/>
                  <a:t>exp</a:t>
                </a:r>
                <a:r>
                  <a:rPr lang="en-US" altLang="zh-CN" sz="1600" dirty="0"/>
                  <a:t>)/</a:t>
                </a:r>
                <a:r>
                  <a:rPr lang="en-US" altLang="zh-CN" sz="1600" dirty="0" err="1"/>
                  <a:t>TPM</a:t>
                </a:r>
                <a:r>
                  <a:rPr lang="en-US" altLang="zh-CN" sz="1600" baseline="-25000" dirty="0" err="1"/>
                  <a:t>exp</a:t>
                </a:r>
                <a:endParaRPr lang="zh-CN" altLang="en-US" sz="1600" baseline="-25000" dirty="0"/>
              </a:p>
            </p:txBody>
          </p:sp>
          <p:sp>
            <p:nvSpPr>
              <p:cNvPr id="47" name="矩形 46"/>
              <p:cNvSpPr/>
              <p:nvPr/>
            </p:nvSpPr>
            <p:spPr>
              <a:xfrm>
                <a:off x="893745" y="4205466"/>
                <a:ext cx="2023353" cy="477337"/>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err="1">
                    <a:solidFill>
                      <a:schemeClr val="tx1"/>
                    </a:solidFill>
                  </a:rPr>
                  <a:t>Bambu</a:t>
                </a:r>
                <a:endParaRPr lang="zh-CN" altLang="en-US" sz="1200" dirty="0">
                  <a:solidFill>
                    <a:schemeClr val="tx1"/>
                  </a:solidFill>
                </a:endParaRPr>
              </a:p>
            </p:txBody>
          </p:sp>
          <p:sp>
            <p:nvSpPr>
              <p:cNvPr id="48" name="矩形 47"/>
              <p:cNvSpPr/>
              <p:nvPr/>
            </p:nvSpPr>
            <p:spPr>
              <a:xfrm>
                <a:off x="2917099" y="4205466"/>
                <a:ext cx="990758" cy="477337"/>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rPr>
                  <a:t>FLAIR</a:t>
                </a:r>
                <a:endParaRPr lang="zh-CN" altLang="en-US" sz="1200" dirty="0">
                  <a:solidFill>
                    <a:schemeClr val="tx1"/>
                  </a:solidFill>
                </a:endParaRPr>
              </a:p>
            </p:txBody>
          </p:sp>
          <p:sp>
            <p:nvSpPr>
              <p:cNvPr id="49" name="矩形 48"/>
              <p:cNvSpPr/>
              <p:nvPr/>
            </p:nvSpPr>
            <p:spPr>
              <a:xfrm>
                <a:off x="3907974" y="4205466"/>
                <a:ext cx="1364552" cy="477337"/>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rPr>
                  <a:t>FLAMES</a:t>
                </a:r>
                <a:endParaRPr lang="zh-CN" altLang="en-US" sz="1200" dirty="0">
                  <a:solidFill>
                    <a:schemeClr val="tx1"/>
                  </a:solidFill>
                </a:endParaRPr>
              </a:p>
            </p:txBody>
          </p:sp>
          <p:sp>
            <p:nvSpPr>
              <p:cNvPr id="50" name="矩形 49"/>
              <p:cNvSpPr/>
              <p:nvPr/>
            </p:nvSpPr>
            <p:spPr>
              <a:xfrm>
                <a:off x="5272526" y="4205466"/>
                <a:ext cx="2004174" cy="477337"/>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err="1">
                    <a:solidFill>
                      <a:schemeClr val="tx1"/>
                    </a:solidFill>
                  </a:rPr>
                  <a:t>IsoQuant</a:t>
                </a:r>
                <a:endParaRPr lang="zh-CN" altLang="en-US" sz="1200" dirty="0">
                  <a:solidFill>
                    <a:schemeClr val="tx1"/>
                  </a:solidFill>
                </a:endParaRPr>
              </a:p>
            </p:txBody>
          </p:sp>
          <p:sp>
            <p:nvSpPr>
              <p:cNvPr id="51" name="矩形 50"/>
              <p:cNvSpPr/>
              <p:nvPr/>
            </p:nvSpPr>
            <p:spPr>
              <a:xfrm rot="16200000">
                <a:off x="7107593" y="4375530"/>
                <a:ext cx="738961" cy="398835"/>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err="1">
                    <a:solidFill>
                      <a:schemeClr val="tx1"/>
                    </a:solidFill>
                  </a:rPr>
                  <a:t>IsoTools</a:t>
                </a:r>
                <a:endParaRPr lang="zh-CN" altLang="en-US" sz="1200" dirty="0">
                  <a:solidFill>
                    <a:schemeClr val="tx1"/>
                  </a:solidFill>
                </a:endParaRPr>
              </a:p>
            </p:txBody>
          </p:sp>
          <p:sp>
            <p:nvSpPr>
              <p:cNvPr id="52" name="矩形 51"/>
              <p:cNvSpPr/>
              <p:nvPr/>
            </p:nvSpPr>
            <p:spPr>
              <a:xfrm>
                <a:off x="7676492" y="4205466"/>
                <a:ext cx="1900646" cy="477337"/>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rPr>
                  <a:t>Talon/LAPA</a:t>
                </a:r>
                <a:endParaRPr lang="zh-CN" altLang="en-US" sz="1200" dirty="0">
                  <a:solidFill>
                    <a:schemeClr val="tx1"/>
                  </a:solidFill>
                </a:endParaRPr>
              </a:p>
            </p:txBody>
          </p:sp>
          <p:sp>
            <p:nvSpPr>
              <p:cNvPr id="53" name="矩形 52"/>
              <p:cNvSpPr/>
              <p:nvPr/>
            </p:nvSpPr>
            <p:spPr>
              <a:xfrm rot="16200000">
                <a:off x="9404658" y="4375529"/>
                <a:ext cx="738961" cy="398835"/>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err="1">
                    <a:solidFill>
                      <a:schemeClr val="tx1"/>
                    </a:solidFill>
                  </a:rPr>
                  <a:t>NanoSim</a:t>
                </a:r>
                <a:endParaRPr lang="zh-CN" altLang="en-US" sz="1200" dirty="0">
                  <a:solidFill>
                    <a:schemeClr val="tx1"/>
                  </a:solidFill>
                </a:endParaRPr>
              </a:p>
            </p:txBody>
          </p:sp>
          <p:sp>
            <p:nvSpPr>
              <p:cNvPr id="54" name="矩形 53"/>
              <p:cNvSpPr/>
              <p:nvPr/>
            </p:nvSpPr>
            <p:spPr>
              <a:xfrm rot="16200000">
                <a:off x="9803493" y="4375529"/>
                <a:ext cx="738961" cy="398835"/>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solidFill>
                      <a:schemeClr val="tx1"/>
                    </a:solidFill>
                  </a:rPr>
                  <a:t>RSEM</a:t>
                </a:r>
                <a:endParaRPr lang="zh-CN" altLang="en-US" sz="1200" dirty="0">
                  <a:solidFill>
                    <a:schemeClr val="tx1"/>
                  </a:solidFill>
                </a:endParaRPr>
              </a:p>
            </p:txBody>
          </p:sp>
          <p:pic>
            <p:nvPicPr>
              <p:cNvPr id="55" name="图片 54" descr="fig_relative_error_legend.tif"/>
              <p:cNvPicPr>
                <a:picLocks noChangeAspect="1"/>
              </p:cNvPicPr>
              <p:nvPr/>
            </p:nvPicPr>
            <p:blipFill>
              <a:blip r:embed="rId4"/>
              <a:stretch>
                <a:fillRect/>
              </a:stretch>
            </p:blipFill>
            <p:spPr>
              <a:xfrm>
                <a:off x="10483855" y="1908162"/>
                <a:ext cx="283464" cy="1645920"/>
              </a:xfrm>
              <a:prstGeom prst="rect">
                <a:avLst/>
              </a:prstGeom>
            </p:spPr>
          </p:pic>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metrics</a:t>
            </a:r>
            <a:endParaRPr lang="zh-CN" altLang="en-US" sz="3200" dirty="0"/>
          </a:p>
        </p:txBody>
      </p:sp>
      <p:sp>
        <p:nvSpPr>
          <p:cNvPr id="11" name="文本框 8">
            <a:extLst>
              <a:ext uri="{FF2B5EF4-FFF2-40B4-BE49-F238E27FC236}">
                <a16:creationId xmlns:a16="http://schemas.microsoft.com/office/drawing/2014/main" id="{831CC295-C26C-4643-BF1F-17F58CA89697}"/>
              </a:ext>
            </a:extLst>
          </p:cNvPr>
          <p:cNvSpPr txBox="1"/>
          <p:nvPr/>
        </p:nvSpPr>
        <p:spPr>
          <a:xfrm>
            <a:off x="132072" y="744520"/>
            <a:ext cx="5076153" cy="646331"/>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Spearman Correlation Coefficient (SCC) of estimated abundance and ground truth</a:t>
            </a:r>
            <a:endParaRPr lang="en-US" altLang="zh-CN" dirty="0">
              <a:latin typeface="Arial" pitchFamily="34" charset="0"/>
              <a:cs typeface="Arial" pitchFamily="34" charset="0"/>
            </a:endParaRPr>
          </a:p>
        </p:txBody>
      </p:sp>
      <p:grpSp>
        <p:nvGrpSpPr>
          <p:cNvPr id="3" name="组合 22"/>
          <p:cNvGrpSpPr/>
          <p:nvPr/>
        </p:nvGrpSpPr>
        <p:grpSpPr>
          <a:xfrm>
            <a:off x="640894" y="1937406"/>
            <a:ext cx="3870325" cy="1891845"/>
            <a:chOff x="60325" y="1295400"/>
            <a:chExt cx="3870325" cy="1891845"/>
          </a:xfrm>
        </p:grpSpPr>
        <p:grpSp>
          <p:nvGrpSpPr>
            <p:cNvPr id="4" name="组合 12"/>
            <p:cNvGrpSpPr/>
            <p:nvPr/>
          </p:nvGrpSpPr>
          <p:grpSpPr>
            <a:xfrm>
              <a:off x="60325" y="1295400"/>
              <a:ext cx="3870325" cy="1891845"/>
              <a:chOff x="0" y="1371599"/>
              <a:chExt cx="3870325" cy="1891845"/>
            </a:xfrm>
          </p:grpSpPr>
          <p:pic>
            <p:nvPicPr>
              <p:cNvPr id="16"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15" t="25384" r="13090" b="26282"/>
              <a:stretch/>
            </p:blipFill>
            <p:spPr>
              <a:xfrm>
                <a:off x="288925" y="1524000"/>
                <a:ext cx="1628294" cy="1447800"/>
              </a:xfrm>
              <a:prstGeom prst="rect">
                <a:avLst/>
              </a:prstGeom>
            </p:spPr>
          </p:pic>
          <p:sp>
            <p:nvSpPr>
              <p:cNvPr id="17" name="TextBox 16"/>
              <p:cNvSpPr txBox="1"/>
              <p:nvPr/>
            </p:nvSpPr>
            <p:spPr>
              <a:xfrm>
                <a:off x="212725" y="2895600"/>
                <a:ext cx="1904999" cy="215444"/>
              </a:xfrm>
              <a:prstGeom prst="rect">
                <a:avLst/>
              </a:prstGeom>
              <a:noFill/>
            </p:spPr>
            <p:txBody>
              <a:bodyPr wrap="square" rtlCol="0">
                <a:spAutoFit/>
              </a:bodyPr>
              <a:lstStyle/>
              <a:p>
                <a:r>
                  <a:rPr lang="en-US" altLang="zh-CN" sz="800" b="1" dirty="0">
                    <a:latin typeface="Arial" pitchFamily="34" charset="0"/>
                    <a:cs typeface="Arial" pitchFamily="34" charset="0"/>
                  </a:rPr>
                  <a:t>  0        2        4         6        8       10            </a:t>
                </a:r>
                <a:endParaRPr lang="zh-CN" altLang="en-US" sz="800" b="1" dirty="0">
                  <a:latin typeface="Arial" pitchFamily="34" charset="0"/>
                  <a:cs typeface="Arial" pitchFamily="34" charset="0"/>
                </a:endParaRPr>
              </a:p>
            </p:txBody>
          </p:sp>
          <p:sp>
            <p:nvSpPr>
              <p:cNvPr id="18" name="TextBox 17"/>
              <p:cNvSpPr txBox="1"/>
              <p:nvPr/>
            </p:nvSpPr>
            <p:spPr>
              <a:xfrm rot="16200000">
                <a:off x="-593952" y="2102078"/>
                <a:ext cx="1676401" cy="215444"/>
              </a:xfrm>
              <a:prstGeom prst="rect">
                <a:avLst/>
              </a:prstGeom>
              <a:noFill/>
            </p:spPr>
            <p:txBody>
              <a:bodyPr wrap="square" rtlCol="0">
                <a:spAutoFit/>
              </a:bodyPr>
              <a:lstStyle/>
              <a:p>
                <a:r>
                  <a:rPr lang="en-US" altLang="zh-CN" sz="800" b="1" dirty="0">
                    <a:latin typeface="Arial" pitchFamily="34" charset="0"/>
                    <a:cs typeface="Arial" pitchFamily="34" charset="0"/>
                  </a:rPr>
                  <a:t>  0       2       4       6       8      10            </a:t>
                </a:r>
                <a:endParaRPr lang="zh-CN" altLang="en-US" sz="800" b="1" dirty="0">
                  <a:latin typeface="Arial" pitchFamily="34" charset="0"/>
                  <a:cs typeface="Arial" pitchFamily="34" charset="0"/>
                </a:endParaRPr>
              </a:p>
            </p:txBody>
          </p:sp>
          <p:grpSp>
            <p:nvGrpSpPr>
              <p:cNvPr id="5" name="组合 11"/>
              <p:cNvGrpSpPr/>
              <p:nvPr/>
            </p:nvGrpSpPr>
            <p:grpSpPr>
              <a:xfrm>
                <a:off x="1965325" y="1371600"/>
                <a:ext cx="1905000" cy="1739445"/>
                <a:chOff x="2041525" y="1371599"/>
                <a:chExt cx="1905000" cy="1739445"/>
              </a:xfrm>
            </p:grpSpPr>
            <p:pic>
              <p:nvPicPr>
                <p:cNvPr id="22"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6582" t="25384" r="13422" b="26154"/>
                <a:stretch/>
              </p:blipFill>
              <p:spPr>
                <a:xfrm>
                  <a:off x="2193925" y="1524000"/>
                  <a:ext cx="1600200" cy="1436759"/>
                </a:xfrm>
                <a:prstGeom prst="rect">
                  <a:avLst/>
                </a:prstGeom>
              </p:spPr>
            </p:pic>
            <p:sp>
              <p:nvSpPr>
                <p:cNvPr id="23" name="TextBox 7"/>
                <p:cNvSpPr txBox="1"/>
                <p:nvPr/>
              </p:nvSpPr>
              <p:spPr>
                <a:xfrm>
                  <a:off x="2193926" y="2895600"/>
                  <a:ext cx="1752599" cy="215444"/>
                </a:xfrm>
                <a:prstGeom prst="rect">
                  <a:avLst/>
                </a:prstGeom>
                <a:noFill/>
              </p:spPr>
              <p:txBody>
                <a:bodyPr wrap="square" rtlCol="0">
                  <a:spAutoFit/>
                </a:bodyPr>
                <a:lstStyle/>
                <a:p>
                  <a:r>
                    <a:rPr lang="en-US" altLang="zh-CN" sz="800" b="1" dirty="0">
                      <a:latin typeface="Arial" pitchFamily="34" charset="0"/>
                      <a:cs typeface="Arial" pitchFamily="34" charset="0"/>
                    </a:rPr>
                    <a:t>0        2        4        6        8       10            </a:t>
                  </a:r>
                  <a:endParaRPr lang="zh-CN" altLang="en-US" sz="800" b="1" dirty="0">
                    <a:latin typeface="Arial" pitchFamily="34" charset="0"/>
                    <a:cs typeface="Arial" pitchFamily="34" charset="0"/>
                  </a:endParaRPr>
                </a:p>
              </p:txBody>
            </p:sp>
            <p:sp>
              <p:nvSpPr>
                <p:cNvPr id="24" name="TextBox 8"/>
                <p:cNvSpPr txBox="1"/>
                <p:nvPr/>
              </p:nvSpPr>
              <p:spPr>
                <a:xfrm rot="16200000">
                  <a:off x="1311046" y="2102078"/>
                  <a:ext cx="1676401" cy="215444"/>
                </a:xfrm>
                <a:prstGeom prst="rect">
                  <a:avLst/>
                </a:prstGeom>
                <a:noFill/>
              </p:spPr>
              <p:txBody>
                <a:bodyPr wrap="square" rtlCol="0">
                  <a:spAutoFit/>
                </a:bodyPr>
                <a:lstStyle/>
                <a:p>
                  <a:r>
                    <a:rPr lang="en-US" altLang="zh-CN" sz="800" b="1" dirty="0">
                      <a:latin typeface="Arial" pitchFamily="34" charset="0"/>
                      <a:cs typeface="Arial" pitchFamily="34" charset="0"/>
                    </a:rPr>
                    <a:t>   0      2       4       6       8      10            </a:t>
                  </a:r>
                  <a:endParaRPr lang="zh-CN" altLang="en-US" sz="800" b="1" dirty="0">
                    <a:latin typeface="Arial" pitchFamily="34" charset="0"/>
                    <a:cs typeface="Arial" pitchFamily="34" charset="0"/>
                  </a:endParaRPr>
                </a:p>
              </p:txBody>
            </p:sp>
          </p:grpSp>
          <p:sp>
            <p:nvSpPr>
              <p:cNvPr id="20" name="TextBox 9"/>
              <p:cNvSpPr txBox="1"/>
              <p:nvPr/>
            </p:nvSpPr>
            <p:spPr>
              <a:xfrm>
                <a:off x="1431925" y="3048000"/>
                <a:ext cx="1295400" cy="215444"/>
              </a:xfrm>
              <a:prstGeom prst="rect">
                <a:avLst/>
              </a:prstGeom>
              <a:noFill/>
            </p:spPr>
            <p:txBody>
              <a:bodyPr wrap="square" rtlCol="0">
                <a:spAutoFit/>
              </a:bodyPr>
              <a:lstStyle/>
              <a:p>
                <a:r>
                  <a:rPr lang="en-US" altLang="zh-CN" sz="800" b="1" dirty="0">
                    <a:latin typeface="Arial" pitchFamily="34" charset="0"/>
                    <a:cs typeface="Arial" pitchFamily="34" charset="0"/>
                  </a:rPr>
                  <a:t>  Log2(TrueTPM+1 )</a:t>
                </a:r>
                <a:endParaRPr lang="zh-CN" altLang="en-US" sz="800" b="1" dirty="0">
                  <a:latin typeface="Arial" pitchFamily="34" charset="0"/>
                  <a:cs typeface="Arial" pitchFamily="34" charset="0"/>
                </a:endParaRPr>
              </a:p>
            </p:txBody>
          </p:sp>
          <p:sp>
            <p:nvSpPr>
              <p:cNvPr id="21" name="TextBox 20"/>
              <p:cNvSpPr txBox="1"/>
              <p:nvPr/>
            </p:nvSpPr>
            <p:spPr>
              <a:xfrm rot="16200000">
                <a:off x="-654278" y="2025878"/>
                <a:ext cx="1524000" cy="215444"/>
              </a:xfrm>
              <a:prstGeom prst="rect">
                <a:avLst/>
              </a:prstGeom>
              <a:noFill/>
            </p:spPr>
            <p:txBody>
              <a:bodyPr wrap="square" rtlCol="0">
                <a:spAutoFit/>
              </a:bodyPr>
              <a:lstStyle/>
              <a:p>
                <a:r>
                  <a:rPr lang="en-US" altLang="zh-CN" sz="800" b="1" dirty="0">
                    <a:latin typeface="Arial" pitchFamily="34" charset="0"/>
                    <a:cs typeface="Arial" pitchFamily="34" charset="0"/>
                  </a:rPr>
                  <a:t>  Log2(Estimated TPM+1 )</a:t>
                </a:r>
                <a:endParaRPr lang="zh-CN" altLang="en-US" sz="800" b="1" dirty="0">
                  <a:latin typeface="Arial" pitchFamily="34" charset="0"/>
                  <a:cs typeface="Arial" pitchFamily="34" charset="0"/>
                </a:endParaRPr>
              </a:p>
            </p:txBody>
          </p:sp>
        </p:grpSp>
        <p:sp>
          <p:nvSpPr>
            <p:cNvPr id="14" name="TextBox 13"/>
            <p:cNvSpPr txBox="1"/>
            <p:nvPr/>
          </p:nvSpPr>
          <p:spPr>
            <a:xfrm>
              <a:off x="1279525" y="2590800"/>
              <a:ext cx="685800" cy="246221"/>
            </a:xfrm>
            <a:prstGeom prst="rect">
              <a:avLst/>
            </a:prstGeom>
            <a:noFill/>
          </p:spPr>
          <p:txBody>
            <a:bodyPr wrap="square" rtlCol="0">
              <a:spAutoFit/>
            </a:bodyPr>
            <a:lstStyle/>
            <a:p>
              <a:r>
                <a:rPr lang="en-US" altLang="zh-CN" sz="1000" b="1" i="1" dirty="0">
                  <a:solidFill>
                    <a:srgbClr val="C00000"/>
                  </a:solidFill>
                </a:rPr>
                <a:t>r=0.97</a:t>
              </a:r>
              <a:endParaRPr lang="zh-CN" altLang="en-US" sz="1000" b="1" i="1" dirty="0">
                <a:solidFill>
                  <a:srgbClr val="C00000"/>
                </a:solidFill>
              </a:endParaRPr>
            </a:p>
          </p:txBody>
        </p:sp>
        <p:sp>
          <p:nvSpPr>
            <p:cNvPr id="15" name="TextBox 14"/>
            <p:cNvSpPr txBox="1"/>
            <p:nvPr/>
          </p:nvSpPr>
          <p:spPr>
            <a:xfrm>
              <a:off x="3108325" y="2590800"/>
              <a:ext cx="685800" cy="246221"/>
            </a:xfrm>
            <a:prstGeom prst="rect">
              <a:avLst/>
            </a:prstGeom>
            <a:noFill/>
          </p:spPr>
          <p:txBody>
            <a:bodyPr wrap="square" rtlCol="0">
              <a:spAutoFit/>
            </a:bodyPr>
            <a:lstStyle/>
            <a:p>
              <a:r>
                <a:rPr lang="en-US" altLang="zh-CN" sz="1000" b="1" i="1" dirty="0">
                  <a:solidFill>
                    <a:srgbClr val="C00000"/>
                  </a:solidFill>
                </a:rPr>
                <a:t>r=0.44</a:t>
              </a:r>
              <a:endParaRPr lang="zh-CN" altLang="en-US" sz="1000" b="1" i="1" dirty="0">
                <a:solidFill>
                  <a:srgbClr val="C00000"/>
                </a:solidFill>
              </a:endParaRPr>
            </a:p>
          </p:txBody>
        </p:sp>
      </p:grpSp>
      <p:sp>
        <p:nvSpPr>
          <p:cNvPr id="25" name="Rectangle 39"/>
          <p:cNvSpPr/>
          <p:nvPr/>
        </p:nvSpPr>
        <p:spPr>
          <a:xfrm>
            <a:off x="428169" y="1390851"/>
            <a:ext cx="4860925" cy="584775"/>
          </a:xfrm>
          <a:prstGeom prst="rect">
            <a:avLst/>
          </a:prstGeom>
        </p:spPr>
        <p:txBody>
          <a:bodyPr>
            <a:spAutoFit/>
          </a:bodyPr>
          <a:lstStyle/>
          <a:p>
            <a:r>
              <a:rPr lang="en-US" sz="1600" i="1" dirty="0">
                <a:solidFill>
                  <a:schemeClr val="accent6">
                    <a:lumMod val="75000"/>
                  </a:schemeClr>
                </a:solidFill>
              </a:rPr>
              <a:t> </a:t>
            </a:r>
            <a:r>
              <a:rPr lang="en-US" sz="1600" i="1" dirty="0">
                <a:solidFill>
                  <a:schemeClr val="accent2"/>
                </a:solidFill>
              </a:rPr>
              <a:t>the association between estimated values and their truth ones.</a:t>
            </a:r>
          </a:p>
        </p:txBody>
      </p:sp>
      <p:pic>
        <p:nvPicPr>
          <p:cNvPr id="31" name="Picture 4"/>
          <p:cNvPicPr>
            <a:picLocks noChangeAspect="1" noChangeArrowheads="1"/>
          </p:cNvPicPr>
          <p:nvPr/>
        </p:nvPicPr>
        <p:blipFill>
          <a:blip r:embed="rId5" cstate="print"/>
          <a:srcRect/>
          <a:stretch>
            <a:fillRect/>
          </a:stretch>
        </p:blipFill>
        <p:spPr bwMode="auto">
          <a:xfrm>
            <a:off x="6193730" y="1973928"/>
            <a:ext cx="3292475" cy="1471651"/>
          </a:xfrm>
          <a:prstGeom prst="rect">
            <a:avLst/>
          </a:prstGeom>
          <a:noFill/>
          <a:ln w="9525">
            <a:noFill/>
            <a:miter lim="800000"/>
            <a:headEnd/>
            <a:tailEnd/>
          </a:ln>
        </p:spPr>
      </p:pic>
      <p:sp>
        <p:nvSpPr>
          <p:cNvPr id="32" name="TextBox 31"/>
          <p:cNvSpPr txBox="1"/>
          <p:nvPr/>
        </p:nvSpPr>
        <p:spPr>
          <a:xfrm>
            <a:off x="8550275" y="3414496"/>
            <a:ext cx="3641725" cy="246221"/>
          </a:xfrm>
          <a:prstGeom prst="rect">
            <a:avLst/>
          </a:prstGeom>
          <a:noFill/>
        </p:spPr>
        <p:txBody>
          <a:bodyPr wrap="square" rtlCol="0">
            <a:spAutoFit/>
          </a:bodyPr>
          <a:lstStyle/>
          <a:p>
            <a:pPr algn="r"/>
            <a:r>
              <a:rPr lang="en-US" altLang="zh-CN" sz="1000" b="1" dirty="0">
                <a:latin typeface="Calibri" panose="020F0502020204030204" pitchFamily="34" charset="0"/>
                <a:cs typeface="Calibri" panose="020F0502020204030204" pitchFamily="34" charset="0"/>
              </a:rPr>
              <a:t>Bray, Nicolas L., et al.  </a:t>
            </a:r>
            <a:r>
              <a:rPr lang="en-US" altLang="zh-CN" sz="1000" b="1" i="1" dirty="0">
                <a:latin typeface="Calibri" panose="020F0502020204030204" pitchFamily="34" charset="0"/>
                <a:cs typeface="Calibri" panose="020F0502020204030204" pitchFamily="34" charset="0"/>
              </a:rPr>
              <a:t>Nature Biotechnology </a:t>
            </a:r>
            <a:r>
              <a:rPr lang="en-US" altLang="zh-CN" sz="1000" b="1" dirty="0">
                <a:latin typeface="Calibri" panose="020F0502020204030204" pitchFamily="34" charset="0"/>
                <a:cs typeface="Calibri" panose="020F0502020204030204" pitchFamily="34" charset="0"/>
              </a:rPr>
              <a:t>34(5): 525-527, 2016.</a:t>
            </a:r>
            <a:endParaRPr lang="zh-CN" altLang="en-US" sz="1000" b="1" dirty="0">
              <a:latin typeface="Arial" pitchFamily="34" charset="0"/>
              <a:cs typeface="Arial" pitchFamily="34" charset="0"/>
            </a:endParaRPr>
          </a:p>
        </p:txBody>
      </p:sp>
      <p:sp>
        <p:nvSpPr>
          <p:cNvPr id="33" name="文本框 8">
            <a:extLst>
              <a:ext uri="{FF2B5EF4-FFF2-40B4-BE49-F238E27FC236}">
                <a16:creationId xmlns:a16="http://schemas.microsoft.com/office/drawing/2014/main" id="{831CC295-C26C-4643-BF1F-17F58CA89697}"/>
              </a:ext>
            </a:extLst>
          </p:cNvPr>
          <p:cNvSpPr txBox="1"/>
          <p:nvPr/>
        </p:nvSpPr>
        <p:spPr>
          <a:xfrm>
            <a:off x="5973889" y="712275"/>
            <a:ext cx="4343400" cy="369332"/>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Median Relative Difference (MRD)</a:t>
            </a:r>
            <a:endParaRPr lang="en-US" altLang="zh-CN" dirty="0">
              <a:latin typeface="Arial" pitchFamily="34" charset="0"/>
              <a:cs typeface="Arial" pitchFamily="34" charset="0"/>
            </a:endParaRPr>
          </a:p>
        </p:txBody>
      </p:sp>
      <p:pic>
        <p:nvPicPr>
          <p:cNvPr id="35" name="Picture 4"/>
          <p:cNvPicPr>
            <a:picLocks noChangeAspect="1" noChangeArrowheads="1"/>
          </p:cNvPicPr>
          <p:nvPr/>
        </p:nvPicPr>
        <p:blipFill>
          <a:blip r:embed="rId6" cstate="print"/>
          <a:srcRect/>
          <a:stretch>
            <a:fillRect/>
          </a:stretch>
        </p:blipFill>
        <p:spPr bwMode="auto">
          <a:xfrm>
            <a:off x="6310939" y="1178850"/>
            <a:ext cx="2519269" cy="832010"/>
          </a:xfrm>
          <a:prstGeom prst="rect">
            <a:avLst/>
          </a:prstGeom>
          <a:noFill/>
          <a:ln w="9525">
            <a:noFill/>
            <a:miter lim="800000"/>
            <a:headEnd/>
            <a:tailEnd/>
          </a:ln>
        </p:spPr>
      </p:pic>
      <p:grpSp>
        <p:nvGrpSpPr>
          <p:cNvPr id="6" name="组合 36"/>
          <p:cNvGrpSpPr/>
          <p:nvPr/>
        </p:nvGrpSpPr>
        <p:grpSpPr>
          <a:xfrm>
            <a:off x="181220" y="4071486"/>
            <a:ext cx="6373997" cy="1351566"/>
            <a:chOff x="4632324" y="914400"/>
            <a:chExt cx="6373997" cy="1351566"/>
          </a:xfrm>
        </p:grpSpPr>
        <p:sp>
          <p:nvSpPr>
            <p:cNvPr id="43" name="文本框 8">
              <a:extLst>
                <a:ext uri="{FF2B5EF4-FFF2-40B4-BE49-F238E27FC236}">
                  <a16:creationId xmlns:a16="http://schemas.microsoft.com/office/drawing/2014/main" id="{831CC295-C26C-4643-BF1F-17F58CA89697}"/>
                </a:ext>
              </a:extLst>
            </p:cNvPr>
            <p:cNvSpPr txBox="1"/>
            <p:nvPr/>
          </p:nvSpPr>
          <p:spPr>
            <a:xfrm>
              <a:off x="4632324" y="914400"/>
              <a:ext cx="6373997" cy="369332"/>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Normalized Root Mean Square Error (</a:t>
              </a:r>
              <a:r>
                <a:rPr lang="en-US" altLang="zh-CN" b="1" i="1" dirty="0">
                  <a:latin typeface="Arial" pitchFamily="34" charset="0"/>
                  <a:cs typeface="Arial" pitchFamily="34" charset="0"/>
                </a:rPr>
                <a:t>NRMSE</a:t>
              </a:r>
              <a:r>
                <a:rPr lang="en-US" altLang="zh-CN" b="1" dirty="0">
                  <a:latin typeface="Arial" pitchFamily="34" charset="0"/>
                  <a:cs typeface="Arial" pitchFamily="34" charset="0"/>
                </a:rPr>
                <a:t>) </a:t>
              </a:r>
              <a:endParaRPr lang="en-US" altLang="zh-CN" dirty="0">
                <a:latin typeface="Arial" pitchFamily="34" charset="0"/>
                <a:cs typeface="Arial" pitchFamily="34" charset="0"/>
              </a:endParaRPr>
            </a:p>
          </p:txBody>
        </p:sp>
        <p:pic>
          <p:nvPicPr>
            <p:cNvPr id="44" name="Picture 1"/>
            <p:cNvPicPr>
              <a:picLocks noChangeAspect="1" noChangeArrowheads="1"/>
            </p:cNvPicPr>
            <p:nvPr/>
          </p:nvPicPr>
          <p:blipFill>
            <a:blip r:embed="rId7" cstate="print"/>
            <a:srcRect/>
            <a:stretch>
              <a:fillRect/>
            </a:stretch>
          </p:blipFill>
          <p:spPr bwMode="auto">
            <a:xfrm>
              <a:off x="5722936" y="1283732"/>
              <a:ext cx="2795588" cy="982234"/>
            </a:xfrm>
            <a:prstGeom prst="rect">
              <a:avLst/>
            </a:prstGeom>
            <a:noFill/>
            <a:ln w="9525">
              <a:noFill/>
              <a:miter lim="800000"/>
              <a:headEnd/>
              <a:tailEnd/>
            </a:ln>
          </p:spPr>
        </p:pic>
      </p:grpSp>
      <p:sp>
        <p:nvSpPr>
          <p:cNvPr id="46" name="Rectangle 30"/>
          <p:cNvSpPr/>
          <p:nvPr/>
        </p:nvSpPr>
        <p:spPr>
          <a:xfrm>
            <a:off x="473272" y="5432677"/>
            <a:ext cx="5976320" cy="584775"/>
          </a:xfrm>
          <a:prstGeom prst="rect">
            <a:avLst/>
          </a:prstGeom>
        </p:spPr>
        <p:txBody>
          <a:bodyPr wrap="square">
            <a:spAutoFit/>
          </a:bodyPr>
          <a:lstStyle/>
          <a:p>
            <a:r>
              <a:rPr lang="en-US" sz="1600" i="1" dirty="0">
                <a:solidFill>
                  <a:schemeClr val="accent2"/>
                </a:solidFill>
              </a:rPr>
              <a:t>a measure of the extent to which the relationship deviates from a one-to-one linear relationship. </a:t>
            </a:r>
          </a:p>
        </p:txBody>
      </p:sp>
      <p:sp>
        <p:nvSpPr>
          <p:cNvPr id="40" name="Rectangle 39">
            <a:extLst>
              <a:ext uri="{FF2B5EF4-FFF2-40B4-BE49-F238E27FC236}">
                <a16:creationId xmlns:a16="http://schemas.microsoft.com/office/drawing/2014/main" id="{E243A8A8-5822-4640-A75A-666A9D879AEC}"/>
              </a:ext>
            </a:extLst>
          </p:cNvPr>
          <p:cNvSpPr/>
          <p:nvPr/>
        </p:nvSpPr>
        <p:spPr>
          <a:xfrm>
            <a:off x="9165530" y="1227630"/>
            <a:ext cx="3171084" cy="830997"/>
          </a:xfrm>
          <a:prstGeom prst="rect">
            <a:avLst/>
          </a:prstGeom>
        </p:spPr>
        <p:txBody>
          <a:bodyPr wrap="square">
            <a:spAutoFit/>
          </a:bodyPr>
          <a:lstStyle/>
          <a:p>
            <a:r>
              <a:rPr lang="en-US" sz="1600" i="1" dirty="0">
                <a:solidFill>
                  <a:schemeClr val="accent2"/>
                </a:solidFill>
              </a:rPr>
              <a:t>the median percentage of </a:t>
            </a:r>
            <a:r>
              <a:rPr lang="en-US" altLang="zh-CN" sz="1600" i="1" dirty="0">
                <a:solidFill>
                  <a:schemeClr val="accent2"/>
                </a:solidFill>
              </a:rPr>
              <a:t>estimated </a:t>
            </a:r>
            <a:r>
              <a:rPr lang="en-US" sz="1600" i="1" dirty="0">
                <a:solidFill>
                  <a:schemeClr val="accent2"/>
                </a:solidFill>
              </a:rPr>
              <a:t>values that deviate from the true ones.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32" grpId="0"/>
      <p:bldP spid="33" grpId="0"/>
      <p:bldP spid="46"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SCC, MRD and NRMSE of </a:t>
            </a:r>
            <a:r>
              <a:rPr lang="en-US" altLang="zh-CN" dirty="0">
                <a:solidFill>
                  <a:srgbClr val="C00000"/>
                </a:solidFill>
              </a:rPr>
              <a:t>different tools</a:t>
            </a:r>
            <a:endParaRPr lang="zh-CN" altLang="en-US" dirty="0">
              <a:solidFill>
                <a:srgbClr val="C00000"/>
              </a:solidFill>
            </a:endParaRPr>
          </a:p>
        </p:txBody>
      </p:sp>
      <p:pic>
        <p:nvPicPr>
          <p:cNvPr id="7" name="图片 6" descr="fig_mixture_exprement_legend.tif"/>
          <p:cNvPicPr>
            <a:picLocks noChangeAspect="1"/>
          </p:cNvPicPr>
          <p:nvPr/>
        </p:nvPicPr>
        <p:blipFill>
          <a:blip r:embed="rId3"/>
          <a:stretch>
            <a:fillRect/>
          </a:stretch>
        </p:blipFill>
        <p:spPr>
          <a:xfrm>
            <a:off x="11019322" y="1904840"/>
            <a:ext cx="1005840" cy="2066544"/>
          </a:xfrm>
          <a:prstGeom prst="rect">
            <a:avLst/>
          </a:prstGeom>
        </p:spPr>
      </p:pic>
      <p:grpSp>
        <p:nvGrpSpPr>
          <p:cNvPr id="8" name="组合 7"/>
          <p:cNvGrpSpPr/>
          <p:nvPr/>
        </p:nvGrpSpPr>
        <p:grpSpPr>
          <a:xfrm>
            <a:off x="148646" y="1421892"/>
            <a:ext cx="3619790" cy="4014216"/>
            <a:chOff x="148646" y="1421892"/>
            <a:chExt cx="3619790" cy="4014216"/>
          </a:xfrm>
        </p:grpSpPr>
        <p:pic>
          <p:nvPicPr>
            <p:cNvPr id="6" name="图片 5" descr="fig_mixture_exprement.tif"/>
            <p:cNvPicPr>
              <a:picLocks noChangeAspect="1"/>
            </p:cNvPicPr>
            <p:nvPr/>
          </p:nvPicPr>
          <p:blipFill rotWithShape="1">
            <a:blip r:embed="rId4"/>
            <a:srcRect l="2959" r="67200"/>
            <a:stretch/>
          </p:blipFill>
          <p:spPr>
            <a:xfrm>
              <a:off x="548640" y="1421892"/>
              <a:ext cx="3219796" cy="4014216"/>
            </a:xfrm>
            <a:prstGeom prst="rect">
              <a:avLst/>
            </a:prstGeom>
          </p:spPr>
        </p:pic>
        <p:sp>
          <p:nvSpPr>
            <p:cNvPr id="5" name="TextBox 4"/>
            <p:cNvSpPr txBox="1"/>
            <p:nvPr/>
          </p:nvSpPr>
          <p:spPr>
            <a:xfrm rot="16200000">
              <a:off x="15678" y="2695074"/>
              <a:ext cx="635267" cy="369332"/>
            </a:xfrm>
            <a:prstGeom prst="rect">
              <a:avLst/>
            </a:prstGeom>
            <a:noFill/>
          </p:spPr>
          <p:txBody>
            <a:bodyPr wrap="square" rtlCol="0">
              <a:spAutoFit/>
            </a:bodyPr>
            <a:lstStyle/>
            <a:p>
              <a:r>
                <a:rPr lang="en-US" altLang="zh-CN" dirty="0" err="1"/>
                <a:t>scc</a:t>
              </a:r>
              <a:endParaRPr lang="zh-CN" altLang="en-US" dirty="0"/>
            </a:p>
          </p:txBody>
        </p:sp>
      </p:grpSp>
      <p:pic>
        <p:nvPicPr>
          <p:cNvPr id="10" name="图片 5" descr="fig_mixture_exprement.tif">
            <a:extLst>
              <a:ext uri="{FF2B5EF4-FFF2-40B4-BE49-F238E27FC236}">
                <a16:creationId xmlns:a16="http://schemas.microsoft.com/office/drawing/2014/main" id="{77C558DF-7D61-2B4C-8B31-F4AC6E476C1A}"/>
              </a:ext>
            </a:extLst>
          </p:cNvPr>
          <p:cNvPicPr>
            <a:picLocks noChangeAspect="1"/>
          </p:cNvPicPr>
          <p:nvPr/>
        </p:nvPicPr>
        <p:blipFill rotWithShape="1">
          <a:blip r:embed="rId4"/>
          <a:srcRect l="33084" r="33215"/>
          <a:stretch/>
        </p:blipFill>
        <p:spPr>
          <a:xfrm>
            <a:off x="3799098" y="1421892"/>
            <a:ext cx="3636235" cy="4014216"/>
          </a:xfrm>
          <a:prstGeom prst="rect">
            <a:avLst/>
          </a:prstGeom>
        </p:spPr>
      </p:pic>
      <p:pic>
        <p:nvPicPr>
          <p:cNvPr id="12" name="图片 5" descr="fig_mixture_exprement.tif">
            <a:extLst>
              <a:ext uri="{FF2B5EF4-FFF2-40B4-BE49-F238E27FC236}">
                <a16:creationId xmlns:a16="http://schemas.microsoft.com/office/drawing/2014/main" id="{5AD78220-1AED-A047-9C21-429393AA45C2}"/>
              </a:ext>
            </a:extLst>
          </p:cNvPr>
          <p:cNvPicPr>
            <a:picLocks noChangeAspect="1"/>
          </p:cNvPicPr>
          <p:nvPr/>
        </p:nvPicPr>
        <p:blipFill rotWithShape="1">
          <a:blip r:embed="rId4"/>
          <a:srcRect l="66300" r="-1"/>
          <a:stretch/>
        </p:blipFill>
        <p:spPr>
          <a:xfrm>
            <a:off x="7383087" y="1421892"/>
            <a:ext cx="3636235" cy="4014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SCC, MRD and NRMSE of </a:t>
            </a:r>
            <a:r>
              <a:rPr lang="en-US" altLang="zh-CN" dirty="0">
                <a:solidFill>
                  <a:srgbClr val="C00000"/>
                </a:solidFill>
              </a:rPr>
              <a:t>different protocols</a:t>
            </a:r>
            <a:endParaRPr lang="zh-CN" altLang="en-US" dirty="0">
              <a:solidFill>
                <a:srgbClr val="C00000"/>
              </a:solidFill>
            </a:endParaRPr>
          </a:p>
        </p:txBody>
      </p:sp>
      <p:grpSp>
        <p:nvGrpSpPr>
          <p:cNvPr id="7" name="组合 6"/>
          <p:cNvGrpSpPr/>
          <p:nvPr/>
        </p:nvGrpSpPr>
        <p:grpSpPr>
          <a:xfrm>
            <a:off x="602821" y="1294277"/>
            <a:ext cx="10357868" cy="3980688"/>
            <a:chOff x="602821" y="1294277"/>
            <a:chExt cx="10357868" cy="3980688"/>
          </a:xfrm>
        </p:grpSpPr>
        <p:grpSp>
          <p:nvGrpSpPr>
            <p:cNvPr id="9" name="组合 8"/>
            <p:cNvGrpSpPr/>
            <p:nvPr/>
          </p:nvGrpSpPr>
          <p:grpSpPr>
            <a:xfrm>
              <a:off x="972152" y="1294277"/>
              <a:ext cx="9988537" cy="3980688"/>
              <a:chOff x="693019" y="1294277"/>
              <a:chExt cx="9988537" cy="3980688"/>
            </a:xfrm>
          </p:grpSpPr>
          <p:pic>
            <p:nvPicPr>
              <p:cNvPr id="5" name="图片 4" descr="fig_Protocols.tif"/>
              <p:cNvPicPr>
                <a:picLocks noChangeAspect="1"/>
              </p:cNvPicPr>
              <p:nvPr/>
            </p:nvPicPr>
            <p:blipFill>
              <a:blip r:embed="rId3"/>
              <a:srcRect l="3062"/>
              <a:stretch>
                <a:fillRect/>
              </a:stretch>
            </p:blipFill>
            <p:spPr>
              <a:xfrm>
                <a:off x="693019" y="1294277"/>
                <a:ext cx="8713350" cy="3980688"/>
              </a:xfrm>
              <a:prstGeom prst="rect">
                <a:avLst/>
              </a:prstGeom>
            </p:spPr>
          </p:pic>
          <p:pic>
            <p:nvPicPr>
              <p:cNvPr id="8" name="图片 7" descr="fig_Protocols_legend.tif"/>
              <p:cNvPicPr>
                <a:picLocks noChangeAspect="1"/>
              </p:cNvPicPr>
              <p:nvPr/>
            </p:nvPicPr>
            <p:blipFill>
              <a:blip r:embed="rId4"/>
              <a:stretch>
                <a:fillRect/>
              </a:stretch>
            </p:blipFill>
            <p:spPr>
              <a:xfrm>
                <a:off x="9672668" y="1573409"/>
                <a:ext cx="1008888" cy="2883408"/>
              </a:xfrm>
              <a:prstGeom prst="rect">
                <a:avLst/>
              </a:prstGeom>
            </p:spPr>
          </p:pic>
        </p:grpSp>
        <p:sp>
          <p:nvSpPr>
            <p:cNvPr id="6" name="TextBox 5"/>
            <p:cNvSpPr txBox="1"/>
            <p:nvPr/>
          </p:nvSpPr>
          <p:spPr>
            <a:xfrm rot="16200000">
              <a:off x="469853" y="2839452"/>
              <a:ext cx="635267" cy="369332"/>
            </a:xfrm>
            <a:prstGeom prst="rect">
              <a:avLst/>
            </a:prstGeom>
            <a:noFill/>
          </p:spPr>
          <p:txBody>
            <a:bodyPr wrap="square" rtlCol="0">
              <a:spAutoFit/>
            </a:bodyPr>
            <a:lstStyle/>
            <a:p>
              <a:r>
                <a:rPr lang="en-US" altLang="zh-CN" dirty="0" err="1"/>
                <a:t>scc</a:t>
              </a:r>
              <a:endParaRPr lang="zh-CN" altLang="en-US"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8"/>
          <p:cNvSpPr txBox="1">
            <a:spLocks noChangeArrowheads="1"/>
          </p:cNvSpPr>
          <p:nvPr/>
        </p:nvSpPr>
        <p:spPr bwMode="auto">
          <a:xfrm>
            <a:off x="4408" y="2577533"/>
            <a:ext cx="12187592" cy="1084583"/>
          </a:xfrm>
          <a:prstGeom prst="rect">
            <a:avLst/>
          </a:prstGeom>
          <a:solidFill>
            <a:schemeClr val="bg1">
              <a:lumMod val="95000"/>
            </a:schemeClr>
          </a:solidFill>
          <a:ln w="9525">
            <a:solidFill>
              <a:schemeClr val="bg1">
                <a:lumMod val="95000"/>
              </a:schemeClr>
            </a:solidFill>
            <a:miter lim="800000"/>
            <a:headEnd/>
            <a:tailEnd/>
          </a:ln>
        </p:spPr>
        <p:txBody>
          <a:bodyPr wrap="square" lIns="98732" tIns="49367" rIns="98732" bIns="49367" anchor="b">
            <a:spAutoFit/>
          </a:bodyPr>
          <a:lstStyle/>
          <a:p>
            <a:pPr algn="ctr">
              <a:defRPr/>
            </a:pPr>
            <a:r>
              <a:rPr lang="en-US" altLang="zh-CN" sz="3200" b="1" dirty="0">
                <a:solidFill>
                  <a:srgbClr val="C00000"/>
                </a:solidFill>
                <a:latin typeface="Arial" panose="020B0604020202020204" pitchFamily="34" charset="0"/>
                <a:cs typeface="Arial" panose="020B0604020202020204" pitchFamily="34" charset="0"/>
              </a:rPr>
              <a:t>Part I.</a:t>
            </a:r>
          </a:p>
          <a:p>
            <a:pPr algn="ctr">
              <a:defRPr/>
            </a:pPr>
            <a:r>
              <a:rPr lang="en-US" altLang="zh-CN" sz="3200" b="1" dirty="0">
                <a:solidFill>
                  <a:srgbClr val="008040"/>
                </a:solidFill>
                <a:latin typeface="Arial" panose="020B0604020202020204" pitchFamily="34" charset="0"/>
                <a:cs typeface="Arial" panose="020B0604020202020204" pitchFamily="34" charset="0"/>
              </a:rPr>
              <a:t>Overview of submitted results and evaluation metrics</a:t>
            </a:r>
            <a:endParaRPr lang="en-US" sz="3200" b="1" dirty="0">
              <a:solidFill>
                <a:srgbClr val="006600"/>
              </a:solidFill>
              <a:latin typeface="Calibri" pitchFamily="34" charset="0"/>
              <a:cs typeface="Arial Unicode MS" pitchFamily="-108" charset="0"/>
            </a:endParaRPr>
          </a:p>
        </p:txBody>
      </p:sp>
      <p:sp>
        <p:nvSpPr>
          <p:cNvPr id="12291" name="TextBox 10"/>
          <p:cNvSpPr txBox="1">
            <a:spLocks noChangeArrowheads="1"/>
          </p:cNvSpPr>
          <p:nvPr/>
        </p:nvSpPr>
        <p:spPr bwMode="auto">
          <a:xfrm>
            <a:off x="2206" y="2823882"/>
            <a:ext cx="12187592" cy="83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732" tIns="49367" rIns="98732" bIns="4936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599" b="1" dirty="0">
              <a:solidFill>
                <a:srgbClr val="404040"/>
              </a:solidFill>
              <a:latin typeface="Calibri" pitchFamily="34" charset="0"/>
            </a:endParaRPr>
          </a:p>
          <a:p>
            <a:pPr algn="ctr" eaLnBrk="1" hangingPunct="1"/>
            <a:r>
              <a:rPr lang="en-US" sz="2200" b="1" dirty="0">
                <a:solidFill>
                  <a:srgbClr val="404040"/>
                </a:solidFill>
                <a:latin typeface="Calibri" pitchFamily="34" charset="0"/>
              </a:rPr>
              <a:t> </a:t>
            </a:r>
          </a:p>
        </p:txBody>
      </p:sp>
      <p:pic>
        <p:nvPicPr>
          <p:cNvPr id="6" name="Google Shape;272;p51">
            <a:extLst>
              <a:ext uri="{FF2B5EF4-FFF2-40B4-BE49-F238E27FC236}">
                <a16:creationId xmlns:a16="http://schemas.microsoft.com/office/drawing/2014/main" id="{769239A6-08C3-5E45-B417-4BDCE3926EB9}"/>
              </a:ext>
            </a:extLst>
          </p:cNvPr>
          <p:cNvPicPr preferRelativeResize="0"/>
          <p:nvPr/>
        </p:nvPicPr>
        <p:blipFill>
          <a:blip r:embed="rId3" cstate="print">
            <a:alphaModFix/>
          </a:blip>
          <a:stretch>
            <a:fillRect/>
          </a:stretch>
        </p:blipFill>
        <p:spPr>
          <a:xfrm>
            <a:off x="2206" y="0"/>
            <a:ext cx="2082800" cy="1474362"/>
          </a:xfrm>
          <a:prstGeom prst="rect">
            <a:avLst/>
          </a:prstGeom>
          <a:noFill/>
          <a:ln>
            <a:noFill/>
          </a:ln>
        </p:spPr>
      </p:pic>
    </p:spTree>
    <p:extLst>
      <p:ext uri="{BB962C8B-B14F-4D97-AF65-F5344CB8AC3E}">
        <p14:creationId xmlns:p14="http://schemas.microsoft.com/office/powerpoint/2010/main" val="3404729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SCC, MRD and NRMSE of </a:t>
            </a:r>
            <a:r>
              <a:rPr lang="en-US" altLang="zh-CN" dirty="0">
                <a:solidFill>
                  <a:srgbClr val="C00000"/>
                </a:solidFill>
              </a:rPr>
              <a:t>different Platforms</a:t>
            </a:r>
            <a:endParaRPr lang="zh-CN" altLang="en-US" dirty="0">
              <a:solidFill>
                <a:srgbClr val="C00000"/>
              </a:solidFill>
            </a:endParaRPr>
          </a:p>
        </p:txBody>
      </p:sp>
      <p:pic>
        <p:nvPicPr>
          <p:cNvPr id="7" name="图片 6" descr="fig_Platform_legend.tif"/>
          <p:cNvPicPr>
            <a:picLocks noChangeAspect="1"/>
          </p:cNvPicPr>
          <p:nvPr/>
        </p:nvPicPr>
        <p:blipFill>
          <a:blip r:embed="rId3"/>
          <a:stretch>
            <a:fillRect/>
          </a:stretch>
        </p:blipFill>
        <p:spPr>
          <a:xfrm>
            <a:off x="9861163" y="1621697"/>
            <a:ext cx="978408" cy="3133344"/>
          </a:xfrm>
          <a:prstGeom prst="rect">
            <a:avLst/>
          </a:prstGeom>
        </p:spPr>
      </p:pic>
      <p:grpSp>
        <p:nvGrpSpPr>
          <p:cNvPr id="8" name="组合 7"/>
          <p:cNvGrpSpPr/>
          <p:nvPr/>
        </p:nvGrpSpPr>
        <p:grpSpPr>
          <a:xfrm>
            <a:off x="671981" y="1426464"/>
            <a:ext cx="8994269" cy="4005072"/>
            <a:chOff x="517977" y="1426464"/>
            <a:chExt cx="8994269" cy="4005072"/>
          </a:xfrm>
        </p:grpSpPr>
        <p:pic>
          <p:nvPicPr>
            <p:cNvPr id="6" name="图片 5" descr="fig_Platform.tif"/>
            <p:cNvPicPr>
              <a:picLocks noChangeAspect="1"/>
            </p:cNvPicPr>
            <p:nvPr/>
          </p:nvPicPr>
          <p:blipFill>
            <a:blip r:embed="rId4"/>
            <a:srcRect l="3062"/>
            <a:stretch>
              <a:fillRect/>
            </a:stretch>
          </p:blipFill>
          <p:spPr>
            <a:xfrm>
              <a:off x="798897" y="1426464"/>
              <a:ext cx="8713349" cy="4005072"/>
            </a:xfrm>
            <a:prstGeom prst="rect">
              <a:avLst/>
            </a:prstGeom>
          </p:spPr>
        </p:pic>
        <p:sp>
          <p:nvSpPr>
            <p:cNvPr id="5" name="TextBox 4"/>
            <p:cNvSpPr txBox="1"/>
            <p:nvPr/>
          </p:nvSpPr>
          <p:spPr>
            <a:xfrm rot="16200000">
              <a:off x="385009" y="2839454"/>
              <a:ext cx="635267" cy="369332"/>
            </a:xfrm>
            <a:prstGeom prst="rect">
              <a:avLst/>
            </a:prstGeom>
            <a:noFill/>
          </p:spPr>
          <p:txBody>
            <a:bodyPr wrap="square" rtlCol="0">
              <a:spAutoFit/>
            </a:bodyPr>
            <a:lstStyle/>
            <a:p>
              <a:r>
                <a:rPr lang="en-US" altLang="zh-CN" dirty="0" err="1"/>
                <a:t>scc</a:t>
              </a:r>
              <a:endParaRPr lang="zh-CN" altLang="en-US" dirty="0"/>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MRD versus isoform abundance</a:t>
            </a:r>
            <a:endParaRPr lang="zh-CN" altLang="en-US" dirty="0"/>
          </a:p>
        </p:txBody>
      </p:sp>
      <p:grpSp>
        <p:nvGrpSpPr>
          <p:cNvPr id="16" name="组合 15"/>
          <p:cNvGrpSpPr/>
          <p:nvPr/>
        </p:nvGrpSpPr>
        <p:grpSpPr>
          <a:xfrm>
            <a:off x="495533" y="807058"/>
            <a:ext cx="10922175" cy="5522643"/>
            <a:chOff x="573357" y="729234"/>
            <a:chExt cx="10922175" cy="5522643"/>
          </a:xfrm>
        </p:grpSpPr>
        <p:sp>
          <p:nvSpPr>
            <p:cNvPr id="11" name="TextBox 10"/>
            <p:cNvSpPr txBox="1"/>
            <p:nvPr/>
          </p:nvSpPr>
          <p:spPr>
            <a:xfrm>
              <a:off x="5034873" y="6036433"/>
              <a:ext cx="2237362" cy="215444"/>
            </a:xfrm>
            <a:prstGeom prst="rect">
              <a:avLst/>
            </a:prstGeom>
            <a:noFill/>
          </p:spPr>
          <p:txBody>
            <a:bodyPr wrap="square" lIns="0" tIns="0" rIns="0" bIns="0" rtlCol="0">
              <a:spAutoFit/>
            </a:bodyPr>
            <a:lstStyle/>
            <a:p>
              <a:pPr algn="ctr"/>
              <a:r>
                <a:rPr lang="en-US" altLang="zh-CN" sz="1400" dirty="0"/>
                <a:t>Log2(TPM+1)</a:t>
              </a:r>
              <a:endParaRPr lang="zh-CN" altLang="en-US" sz="1400" dirty="0"/>
            </a:p>
          </p:txBody>
        </p:sp>
        <p:sp>
          <p:nvSpPr>
            <p:cNvPr id="12" name="TextBox 11"/>
            <p:cNvSpPr txBox="1"/>
            <p:nvPr/>
          </p:nvSpPr>
          <p:spPr>
            <a:xfrm rot="10800000">
              <a:off x="573357" y="2397868"/>
              <a:ext cx="246221" cy="1877438"/>
            </a:xfrm>
            <a:prstGeom prst="rect">
              <a:avLst/>
            </a:prstGeom>
            <a:noFill/>
          </p:spPr>
          <p:txBody>
            <a:bodyPr vert="eaVert" wrap="square" lIns="0" tIns="0" rIns="0" bIns="0" rtlCol="0">
              <a:spAutoFit/>
            </a:bodyPr>
            <a:lstStyle/>
            <a:p>
              <a:pPr algn="ctr"/>
              <a:r>
                <a:rPr lang="en-US" altLang="zh-CN" sz="1600" dirty="0"/>
                <a:t>MRD</a:t>
              </a:r>
              <a:endParaRPr lang="zh-CN" altLang="en-US" sz="1600" dirty="0"/>
            </a:p>
          </p:txBody>
        </p:sp>
        <p:pic>
          <p:nvPicPr>
            <p:cNvPr id="14" name="图片 13" descr="fig_TPM.tiff"/>
            <p:cNvPicPr>
              <a:picLocks noChangeAspect="1"/>
            </p:cNvPicPr>
            <p:nvPr/>
          </p:nvPicPr>
          <p:blipFill>
            <a:blip r:embed="rId2"/>
            <a:srcRect l="1140" b="3970"/>
            <a:stretch>
              <a:fillRect/>
            </a:stretch>
          </p:blipFill>
          <p:spPr>
            <a:xfrm>
              <a:off x="819579" y="729234"/>
              <a:ext cx="10675953" cy="5185183"/>
            </a:xfrm>
            <a:prstGeom prst="rect">
              <a:avLst/>
            </a:prstGeom>
          </p:spPr>
        </p:pic>
        <p:pic>
          <p:nvPicPr>
            <p:cNvPr id="15" name="图片 14" descr="fig_legend.tif"/>
            <p:cNvPicPr>
              <a:picLocks noChangeAspect="1"/>
            </p:cNvPicPr>
            <p:nvPr/>
          </p:nvPicPr>
          <p:blipFill>
            <a:blip r:embed="rId3"/>
            <a:srcRect b="44719"/>
            <a:stretch>
              <a:fillRect/>
            </a:stretch>
          </p:blipFill>
          <p:spPr>
            <a:xfrm>
              <a:off x="10191771" y="3798654"/>
              <a:ext cx="1085972" cy="1284050"/>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8"/>
          <p:cNvSpPr txBox="1">
            <a:spLocks noChangeArrowheads="1"/>
          </p:cNvSpPr>
          <p:nvPr/>
        </p:nvSpPr>
        <p:spPr bwMode="auto">
          <a:xfrm>
            <a:off x="4408" y="2577533"/>
            <a:ext cx="12187592" cy="1084583"/>
          </a:xfrm>
          <a:prstGeom prst="rect">
            <a:avLst/>
          </a:prstGeom>
          <a:solidFill>
            <a:schemeClr val="bg1">
              <a:lumMod val="95000"/>
            </a:schemeClr>
          </a:solidFill>
          <a:ln w="9525">
            <a:solidFill>
              <a:schemeClr val="bg1">
                <a:lumMod val="95000"/>
              </a:schemeClr>
            </a:solidFill>
            <a:miter lim="800000"/>
            <a:headEnd/>
            <a:tailEnd/>
          </a:ln>
        </p:spPr>
        <p:txBody>
          <a:bodyPr wrap="square" lIns="98732" tIns="49367" rIns="98732" bIns="49367" anchor="b">
            <a:spAutoFit/>
          </a:bodyPr>
          <a:lstStyle/>
          <a:p>
            <a:pPr algn="ctr">
              <a:defRPr/>
            </a:pPr>
            <a:r>
              <a:rPr lang="en-US" altLang="zh-CN" sz="3200" b="1" dirty="0">
                <a:solidFill>
                  <a:srgbClr val="C00000"/>
                </a:solidFill>
                <a:latin typeface="Arial" panose="020B0604020202020204" pitchFamily="34" charset="0"/>
                <a:cs typeface="Arial" panose="020B0604020202020204" pitchFamily="34" charset="0"/>
              </a:rPr>
              <a:t>Part III.</a:t>
            </a:r>
          </a:p>
          <a:p>
            <a:pPr algn="ctr">
              <a:defRPr/>
            </a:pPr>
            <a:r>
              <a:rPr lang="en-US" altLang="zh-CN" sz="3200" b="1" dirty="0">
                <a:solidFill>
                  <a:srgbClr val="008040"/>
                </a:solidFill>
                <a:latin typeface="Arial" panose="020B0604020202020204" pitchFamily="34" charset="0"/>
                <a:cs typeface="Arial" panose="020B0604020202020204" pitchFamily="34" charset="0"/>
              </a:rPr>
              <a:t>Evaluation in SIRV set-4 and</a:t>
            </a:r>
            <a:r>
              <a:rPr lang="zh-CN" altLang="en-US" sz="3200" b="1" dirty="0">
                <a:solidFill>
                  <a:srgbClr val="008040"/>
                </a:solidFill>
                <a:latin typeface="Arial" panose="020B0604020202020204" pitchFamily="34" charset="0"/>
                <a:cs typeface="Arial" panose="020B0604020202020204" pitchFamily="34" charset="0"/>
              </a:rPr>
              <a:t> </a:t>
            </a:r>
            <a:r>
              <a:rPr lang="en-US" altLang="zh-CN" sz="3200" b="1" dirty="0">
                <a:solidFill>
                  <a:srgbClr val="008040"/>
                </a:solidFill>
                <a:latin typeface="Arial" panose="020B0604020202020204" pitchFamily="34" charset="0"/>
                <a:cs typeface="Arial" panose="020B0604020202020204" pitchFamily="34" charset="0"/>
              </a:rPr>
              <a:t>simulation data</a:t>
            </a:r>
            <a:endParaRPr lang="en-US" sz="3200" b="1" dirty="0">
              <a:solidFill>
                <a:srgbClr val="006600"/>
              </a:solidFill>
              <a:latin typeface="Calibri" pitchFamily="34" charset="0"/>
              <a:cs typeface="Arial Unicode MS" pitchFamily="-108" charset="0"/>
            </a:endParaRPr>
          </a:p>
        </p:txBody>
      </p:sp>
      <p:pic>
        <p:nvPicPr>
          <p:cNvPr id="6" name="Google Shape;272;p51">
            <a:extLst>
              <a:ext uri="{FF2B5EF4-FFF2-40B4-BE49-F238E27FC236}">
                <a16:creationId xmlns:a16="http://schemas.microsoft.com/office/drawing/2014/main" id="{769239A6-08C3-5E45-B417-4BDCE3926EB9}"/>
              </a:ext>
            </a:extLst>
          </p:cNvPr>
          <p:cNvPicPr preferRelativeResize="0"/>
          <p:nvPr/>
        </p:nvPicPr>
        <p:blipFill>
          <a:blip r:embed="rId3" cstate="print">
            <a:alphaModFix/>
          </a:blip>
          <a:stretch>
            <a:fillRect/>
          </a:stretch>
        </p:blipFill>
        <p:spPr>
          <a:xfrm>
            <a:off x="2206" y="0"/>
            <a:ext cx="2082800" cy="1474362"/>
          </a:xfrm>
          <a:prstGeom prst="rect">
            <a:avLst/>
          </a:prstGeom>
          <a:noFill/>
          <a:ln>
            <a:noFill/>
          </a:ln>
        </p:spPr>
      </p:pic>
    </p:spTree>
    <p:extLst>
      <p:ext uri="{BB962C8B-B14F-4D97-AF65-F5344CB8AC3E}">
        <p14:creationId xmlns:p14="http://schemas.microsoft.com/office/powerpoint/2010/main" val="1682075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106"/>
                  </a:schemeClr>
                </a:solidFill>
              </a:rPr>
              <a:t>Irreproducibility </a:t>
            </a:r>
            <a:endParaRPr lang="zh-CN" altLang="en-US" sz="1588" b="1" dirty="0">
              <a:solidFill>
                <a:schemeClr val="tx1">
                  <a:alpha val="25106"/>
                </a:schemeClr>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106"/>
                  </a:schemeClr>
                </a:solidFill>
              </a:rPr>
              <a:t>Consistency </a:t>
            </a:r>
            <a:endParaRPr lang="zh-CN" altLang="en-US" sz="1588" b="1" dirty="0">
              <a:solidFill>
                <a:schemeClr val="tx1">
                  <a:alpha val="25106"/>
                </a:schemeClr>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106"/>
                  </a:schemeClr>
                </a:solidFill>
              </a:rPr>
              <a:t>Resolution Entropy </a:t>
            </a:r>
            <a:endParaRPr lang="zh-CN" altLang="en-US" sz="1588" b="1" dirty="0">
              <a:solidFill>
                <a:schemeClr val="tx1">
                  <a:alpha val="25106"/>
                </a:schemeClr>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a:solidFill>
              <a:schemeClr val="accent1">
                <a:alpha val="24833"/>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alpha val="27000"/>
                  </a:srgbClr>
                </a:solidFill>
              </a:rPr>
              <a:t>Statistical measures</a:t>
            </a:r>
            <a:endParaRPr lang="zh-CN" altLang="en-US" sz="1588" b="1" dirty="0">
              <a:solidFill>
                <a:srgbClr val="FF0000">
                  <a:alpha val="27000"/>
                </a:srgbClr>
              </a:solidFill>
            </a:endParaRPr>
          </a:p>
        </p:txBody>
      </p:sp>
      <p:grpSp>
        <p:nvGrpSpPr>
          <p:cNvPr id="42" name="Group 41">
            <a:extLst>
              <a:ext uri="{FF2B5EF4-FFF2-40B4-BE49-F238E27FC236}">
                <a16:creationId xmlns:a16="http://schemas.microsoft.com/office/drawing/2014/main" id="{ABF18421-DC54-B44A-BEF2-D780B37D9C7E}"/>
              </a:ext>
            </a:extLst>
          </p:cNvPr>
          <p:cNvGrpSpPr/>
          <p:nvPr/>
        </p:nvGrpSpPr>
        <p:grpSpPr>
          <a:xfrm>
            <a:off x="6255870" y="4364776"/>
            <a:ext cx="2367243" cy="2084294"/>
            <a:chOff x="9065374" y="4432011"/>
            <a:chExt cx="2367243" cy="2084294"/>
          </a:xfrm>
        </p:grpSpPr>
        <p:sp>
          <p:nvSpPr>
            <p:cNvPr id="14" name="圆角矩形 124">
              <a:extLst>
                <a:ext uri="{FF2B5EF4-FFF2-40B4-BE49-F238E27FC236}">
                  <a16:creationId xmlns:a16="http://schemas.microsoft.com/office/drawing/2014/main" id="{A717091F-2027-184C-9C4B-7B55BB6F4CFF}"/>
                </a:ext>
              </a:extLst>
            </p:cNvPr>
            <p:cNvSpPr/>
            <p:nvPr/>
          </p:nvSpPr>
          <p:spPr>
            <a:xfrm>
              <a:off x="9166227" y="5037129"/>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ARR</a:t>
              </a:r>
              <a:endParaRPr lang="zh-CN" altLang="en-US" sz="1588" b="1" dirty="0">
                <a:solidFill>
                  <a:schemeClr val="tx1"/>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9173230" y="5507776"/>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NRMSE</a:t>
              </a:r>
              <a:endParaRPr lang="zh-CN" altLang="en-US" sz="1588" b="1" dirty="0">
                <a:solidFill>
                  <a:schemeClr val="tx1"/>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9173230" y="5978423"/>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MRD</a:t>
              </a:r>
              <a:endParaRPr lang="zh-CN" altLang="en-US" sz="1588" b="1" dirty="0">
                <a:solidFill>
                  <a:schemeClr val="tx1"/>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9065374" y="4432011"/>
              <a:ext cx="2367243" cy="208429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9166227" y="4566482"/>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Correlation</a:t>
              </a:r>
              <a:endParaRPr lang="zh-CN" altLang="en-US" sz="1588" b="1" dirty="0">
                <a:solidFill>
                  <a:schemeClr val="tx1"/>
                </a:solidFill>
              </a:endParaRPr>
            </a:p>
          </p:txBody>
        </p:sp>
      </p:gr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106"/>
                  </a:schemeClr>
                </a:solidFill>
              </a:rPr>
              <a:t>Raw real data </a:t>
            </a:r>
            <a:endParaRPr lang="zh-CN" altLang="en-US" sz="1588" b="1" dirty="0">
              <a:solidFill>
                <a:schemeClr val="tx1">
                  <a:alpha val="25106"/>
                </a:schemeClr>
              </a:solidFill>
            </a:endParaRPr>
          </a:p>
        </p:txBody>
      </p: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5106"/>
                  </a:schemeClr>
                </a:solidFill>
              </a:rPr>
              <a:t>Simulation data </a:t>
            </a:r>
            <a:endParaRPr lang="zh-CN" altLang="en-US" sz="1588" b="1" dirty="0">
              <a:solidFill>
                <a:schemeClr val="tx1">
                  <a:alpha val="25106"/>
                </a:schemeClr>
              </a:solidFill>
            </a:endParaRPr>
          </a:p>
        </p:txBody>
      </p:sp>
      <p:cxnSp>
        <p:nvCxnSpPr>
          <p:cNvPr id="24" name="肘形连接符 21">
            <a:extLst>
              <a:ext uri="{FF2B5EF4-FFF2-40B4-BE49-F238E27FC236}">
                <a16:creationId xmlns:a16="http://schemas.microsoft.com/office/drawing/2014/main" id="{6FB63981-879B-8A49-B02F-3A2331752D1E}"/>
              </a:ext>
            </a:extLst>
          </p:cNvPr>
          <p:cNvCxnSpPr>
            <a:stCxn id="21" idx="2"/>
            <a:endCxn id="22" idx="0"/>
          </p:cNvCxnSpPr>
          <p:nvPr/>
        </p:nvCxnSpPr>
        <p:spPr>
          <a:xfrm rot="5400000">
            <a:off x="4513219" y="313899"/>
            <a:ext cx="532364" cy="2728448"/>
          </a:xfrm>
          <a:prstGeom prst="bentConnector3">
            <a:avLst>
              <a:gd name="adj1" fmla="val 50000"/>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endCxn id="23" idx="0"/>
          </p:cNvCxnSpPr>
          <p:nvPr/>
        </p:nvCxnSpPr>
        <p:spPr>
          <a:xfrm>
            <a:off x="6143625" y="1680882"/>
            <a:ext cx="2801285" cy="263423"/>
          </a:xfrm>
          <a:prstGeom prst="bentConnector2">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5106"/>
                  </a:schemeClr>
                </a:solidFill>
              </a:rPr>
              <a:t>Multiple replicates </a:t>
            </a:r>
          </a:p>
          <a:p>
            <a:pPr algn="ctr"/>
            <a:r>
              <a:rPr lang="en-US" altLang="zh-CN" sz="1412" b="1" dirty="0">
                <a:solidFill>
                  <a:schemeClr val="tx1">
                    <a:alpha val="25106"/>
                  </a:schemeClr>
                </a:solidFill>
              </a:rPr>
              <a:t>(no ground truth)</a:t>
            </a:r>
            <a:endParaRPr lang="zh-CN" altLang="en-US" sz="1412" b="1" dirty="0">
              <a:solidFill>
                <a:schemeClr val="tx1">
                  <a:alpha val="25106"/>
                </a:schemeClr>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5106"/>
                  </a:schemeClr>
                </a:solidFill>
              </a:rPr>
              <a:t>Single replicate data</a:t>
            </a:r>
          </a:p>
          <a:p>
            <a:pPr algn="ctr"/>
            <a:r>
              <a:rPr lang="en-US" altLang="zh-CN" sz="1412" b="1" dirty="0">
                <a:solidFill>
                  <a:schemeClr val="tx1">
                    <a:alpha val="25106"/>
                  </a:schemeClr>
                </a:solidFill>
              </a:rPr>
              <a:t>(ground truth is available)</a:t>
            </a:r>
            <a:endParaRPr lang="zh-CN" altLang="en-US" sz="1412" b="1" dirty="0">
              <a:solidFill>
                <a:schemeClr val="tx1">
                  <a:alpha val="25106"/>
                </a:schemeClr>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肘形连接符 74">
            <a:extLst>
              <a:ext uri="{FF2B5EF4-FFF2-40B4-BE49-F238E27FC236}">
                <a16:creationId xmlns:a16="http://schemas.microsoft.com/office/drawing/2014/main" id="{DD0875B2-40B9-5E4F-BF5E-F8E6124F4740}"/>
              </a:ext>
            </a:extLst>
          </p:cNvPr>
          <p:cNvCxnSpPr>
            <a:stCxn id="23" idx="2"/>
            <a:endCxn id="27" idx="0"/>
          </p:cNvCxnSpPr>
          <p:nvPr/>
        </p:nvCxnSpPr>
        <p:spPr>
          <a:xfrm rot="16200000" flipH="1">
            <a:off x="9393289" y="2101043"/>
            <a:ext cx="407327" cy="1304085"/>
          </a:xfrm>
          <a:prstGeom prst="bentConnector3">
            <a:avLst>
              <a:gd name="adj1" fmla="val 50000"/>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alpha val="24944"/>
            </a:schemeClr>
          </a:solidFill>
          <a:ln>
            <a:solidFill>
              <a:schemeClr val="accent1">
                <a:alpha val="2789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5106"/>
                  </a:schemeClr>
                </a:solidFill>
              </a:rPr>
              <a:t>Cell mixture data</a:t>
            </a:r>
          </a:p>
          <a:p>
            <a:pPr algn="ctr"/>
            <a:r>
              <a:rPr lang="en-US" altLang="zh-CN" sz="1412" b="1" dirty="0">
                <a:solidFill>
                  <a:schemeClr val="tx1">
                    <a:alpha val="25106"/>
                  </a:schemeClr>
                </a:solidFill>
              </a:rPr>
              <a:t>(expected vs observed)</a:t>
            </a:r>
            <a:endParaRPr lang="zh-CN" altLang="en-US" sz="1412" b="1" dirty="0">
              <a:solidFill>
                <a:schemeClr val="tx1">
                  <a:alpha val="25106"/>
                </a:schemeClr>
              </a:solidFill>
            </a:endParaRPr>
          </a:p>
        </p:txBody>
      </p: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Synthetic data </a:t>
            </a:r>
            <a:endParaRPr lang="zh-CN" altLang="en-US" sz="1588" b="1" dirty="0">
              <a:solidFill>
                <a:schemeClr val="tx1"/>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SIRV data</a:t>
            </a:r>
          </a:p>
          <a:p>
            <a:pPr algn="ctr"/>
            <a:r>
              <a:rPr lang="en-US" altLang="zh-CN" sz="1412" b="1" dirty="0">
                <a:solidFill>
                  <a:srgbClr val="FF0000"/>
                </a:solidFill>
              </a:rPr>
              <a:t>(ground truth is available)</a:t>
            </a:r>
            <a:endParaRPr lang="zh-CN" altLang="en-US" sz="1412" b="1" dirty="0">
              <a:solidFill>
                <a:srgbClr val="FF0000"/>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50095" y="2659424"/>
            <a:ext cx="601202" cy="2809503"/>
          </a:xfrm>
          <a:prstGeom prst="bentConnector3">
            <a:avLst>
              <a:gd name="adj1" fmla="val 50000"/>
            </a:avLst>
          </a:prstGeom>
          <a:ln>
            <a:solidFill>
              <a:schemeClr val="accent1">
                <a:alpha val="24833"/>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solidFill>
              <a:schemeClr val="accent1">
                <a:alpha val="24833"/>
              </a:schemeClr>
            </a:solidFill>
            <a:tailEnd type="none"/>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a:stCxn id="21" idx="2"/>
          </p:cNvCxnSpPr>
          <p:nvPr/>
        </p:nvCxnSpPr>
        <p:spPr>
          <a:xfrm rot="5400000">
            <a:off x="5863807" y="1691097"/>
            <a:ext cx="558975" cy="66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a:endCxn id="17" idx="0"/>
          </p:cNvCxnSpPr>
          <p:nvPr/>
        </p:nvCxnSpPr>
        <p:spPr>
          <a:xfrm rot="5400000">
            <a:off x="7140588" y="4059417"/>
            <a:ext cx="604263" cy="645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0692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Overview of SIRV set-4 data</a:t>
            </a:r>
            <a:endParaRPr lang="zh-CN" altLang="en-US" sz="3200" dirty="0"/>
          </a:p>
        </p:txBody>
      </p:sp>
      <p:pic>
        <p:nvPicPr>
          <p:cNvPr id="1026" name="Picture 2" descr="Isoform-and-abundance-complexity-and-Length-complexity">
            <a:extLst>
              <a:ext uri="{FF2B5EF4-FFF2-40B4-BE49-F238E27FC236}">
                <a16:creationId xmlns:a16="http://schemas.microsoft.com/office/drawing/2014/main" id="{73710379-4108-A144-942F-1377B69D2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931333"/>
            <a:ext cx="10160001" cy="499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01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metrics</a:t>
            </a:r>
            <a:endParaRPr lang="zh-CN" altLang="en-US" sz="3200" dirty="0"/>
          </a:p>
        </p:txBody>
      </p:sp>
      <p:sp>
        <p:nvSpPr>
          <p:cNvPr id="11" name="文本框 8">
            <a:extLst>
              <a:ext uri="{FF2B5EF4-FFF2-40B4-BE49-F238E27FC236}">
                <a16:creationId xmlns:a16="http://schemas.microsoft.com/office/drawing/2014/main" id="{831CC295-C26C-4643-BF1F-17F58CA89697}"/>
              </a:ext>
            </a:extLst>
          </p:cNvPr>
          <p:cNvSpPr txBox="1"/>
          <p:nvPr/>
        </p:nvSpPr>
        <p:spPr>
          <a:xfrm>
            <a:off x="132072" y="744520"/>
            <a:ext cx="5076153" cy="646331"/>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Spearman Correlation Coefficient (SCC) of estimated abundance and ground truth</a:t>
            </a:r>
            <a:endParaRPr lang="en-US" altLang="zh-CN" dirty="0">
              <a:latin typeface="Arial" pitchFamily="34" charset="0"/>
              <a:cs typeface="Arial" pitchFamily="34" charset="0"/>
            </a:endParaRPr>
          </a:p>
        </p:txBody>
      </p:sp>
      <p:grpSp>
        <p:nvGrpSpPr>
          <p:cNvPr id="3" name="组合 22"/>
          <p:cNvGrpSpPr/>
          <p:nvPr/>
        </p:nvGrpSpPr>
        <p:grpSpPr>
          <a:xfrm>
            <a:off x="640894" y="1937406"/>
            <a:ext cx="3870325" cy="1891845"/>
            <a:chOff x="60325" y="1295400"/>
            <a:chExt cx="3870325" cy="1891845"/>
          </a:xfrm>
        </p:grpSpPr>
        <p:grpSp>
          <p:nvGrpSpPr>
            <p:cNvPr id="4" name="组合 12"/>
            <p:cNvGrpSpPr/>
            <p:nvPr/>
          </p:nvGrpSpPr>
          <p:grpSpPr>
            <a:xfrm>
              <a:off x="60325" y="1295400"/>
              <a:ext cx="3870325" cy="1891845"/>
              <a:chOff x="0" y="1371599"/>
              <a:chExt cx="3870325" cy="1891845"/>
            </a:xfrm>
          </p:grpSpPr>
          <p:pic>
            <p:nvPicPr>
              <p:cNvPr id="16"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15" t="25384" r="13090" b="26282"/>
              <a:stretch/>
            </p:blipFill>
            <p:spPr>
              <a:xfrm>
                <a:off x="288925" y="1524000"/>
                <a:ext cx="1628294" cy="1447800"/>
              </a:xfrm>
              <a:prstGeom prst="rect">
                <a:avLst/>
              </a:prstGeom>
            </p:spPr>
          </p:pic>
          <p:sp>
            <p:nvSpPr>
              <p:cNvPr id="17" name="TextBox 16"/>
              <p:cNvSpPr txBox="1"/>
              <p:nvPr/>
            </p:nvSpPr>
            <p:spPr>
              <a:xfrm>
                <a:off x="212725" y="2895600"/>
                <a:ext cx="1904999" cy="215444"/>
              </a:xfrm>
              <a:prstGeom prst="rect">
                <a:avLst/>
              </a:prstGeom>
              <a:noFill/>
            </p:spPr>
            <p:txBody>
              <a:bodyPr wrap="square" rtlCol="0">
                <a:spAutoFit/>
              </a:bodyPr>
              <a:lstStyle/>
              <a:p>
                <a:r>
                  <a:rPr lang="en-US" altLang="zh-CN" sz="800" b="1" dirty="0">
                    <a:latin typeface="Arial" pitchFamily="34" charset="0"/>
                    <a:cs typeface="Arial" pitchFamily="34" charset="0"/>
                  </a:rPr>
                  <a:t>  0        2        4         6        8       10            </a:t>
                </a:r>
                <a:endParaRPr lang="zh-CN" altLang="en-US" sz="800" b="1" dirty="0">
                  <a:latin typeface="Arial" pitchFamily="34" charset="0"/>
                  <a:cs typeface="Arial" pitchFamily="34" charset="0"/>
                </a:endParaRPr>
              </a:p>
            </p:txBody>
          </p:sp>
          <p:sp>
            <p:nvSpPr>
              <p:cNvPr id="18" name="TextBox 17"/>
              <p:cNvSpPr txBox="1"/>
              <p:nvPr/>
            </p:nvSpPr>
            <p:spPr>
              <a:xfrm rot="16200000">
                <a:off x="-593952" y="2102078"/>
                <a:ext cx="1676401" cy="215444"/>
              </a:xfrm>
              <a:prstGeom prst="rect">
                <a:avLst/>
              </a:prstGeom>
              <a:noFill/>
            </p:spPr>
            <p:txBody>
              <a:bodyPr wrap="square" rtlCol="0">
                <a:spAutoFit/>
              </a:bodyPr>
              <a:lstStyle/>
              <a:p>
                <a:r>
                  <a:rPr lang="en-US" altLang="zh-CN" sz="800" b="1" dirty="0">
                    <a:latin typeface="Arial" pitchFamily="34" charset="0"/>
                    <a:cs typeface="Arial" pitchFamily="34" charset="0"/>
                  </a:rPr>
                  <a:t>  0       2       4       6       8      10            </a:t>
                </a:r>
                <a:endParaRPr lang="zh-CN" altLang="en-US" sz="800" b="1" dirty="0">
                  <a:latin typeface="Arial" pitchFamily="34" charset="0"/>
                  <a:cs typeface="Arial" pitchFamily="34" charset="0"/>
                </a:endParaRPr>
              </a:p>
            </p:txBody>
          </p:sp>
          <p:grpSp>
            <p:nvGrpSpPr>
              <p:cNvPr id="5" name="组合 11"/>
              <p:cNvGrpSpPr/>
              <p:nvPr/>
            </p:nvGrpSpPr>
            <p:grpSpPr>
              <a:xfrm>
                <a:off x="1965325" y="1371600"/>
                <a:ext cx="1905000" cy="1739445"/>
                <a:chOff x="2041525" y="1371599"/>
                <a:chExt cx="1905000" cy="1739445"/>
              </a:xfrm>
            </p:grpSpPr>
            <p:pic>
              <p:nvPicPr>
                <p:cNvPr id="22"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6582" t="25384" r="13422" b="26154"/>
                <a:stretch/>
              </p:blipFill>
              <p:spPr>
                <a:xfrm>
                  <a:off x="2193925" y="1524000"/>
                  <a:ext cx="1600200" cy="1436759"/>
                </a:xfrm>
                <a:prstGeom prst="rect">
                  <a:avLst/>
                </a:prstGeom>
              </p:spPr>
            </p:pic>
            <p:sp>
              <p:nvSpPr>
                <p:cNvPr id="23" name="TextBox 7"/>
                <p:cNvSpPr txBox="1"/>
                <p:nvPr/>
              </p:nvSpPr>
              <p:spPr>
                <a:xfrm>
                  <a:off x="2193926" y="2895600"/>
                  <a:ext cx="1752599" cy="215444"/>
                </a:xfrm>
                <a:prstGeom prst="rect">
                  <a:avLst/>
                </a:prstGeom>
                <a:noFill/>
              </p:spPr>
              <p:txBody>
                <a:bodyPr wrap="square" rtlCol="0">
                  <a:spAutoFit/>
                </a:bodyPr>
                <a:lstStyle/>
                <a:p>
                  <a:r>
                    <a:rPr lang="en-US" altLang="zh-CN" sz="800" b="1" dirty="0">
                      <a:latin typeface="Arial" pitchFamily="34" charset="0"/>
                      <a:cs typeface="Arial" pitchFamily="34" charset="0"/>
                    </a:rPr>
                    <a:t>0        2        4        6        8       10            </a:t>
                  </a:r>
                  <a:endParaRPr lang="zh-CN" altLang="en-US" sz="800" b="1" dirty="0">
                    <a:latin typeface="Arial" pitchFamily="34" charset="0"/>
                    <a:cs typeface="Arial" pitchFamily="34" charset="0"/>
                  </a:endParaRPr>
                </a:p>
              </p:txBody>
            </p:sp>
            <p:sp>
              <p:nvSpPr>
                <p:cNvPr id="24" name="TextBox 8"/>
                <p:cNvSpPr txBox="1"/>
                <p:nvPr/>
              </p:nvSpPr>
              <p:spPr>
                <a:xfrm rot="16200000">
                  <a:off x="1311046" y="2102078"/>
                  <a:ext cx="1676401" cy="215444"/>
                </a:xfrm>
                <a:prstGeom prst="rect">
                  <a:avLst/>
                </a:prstGeom>
                <a:noFill/>
              </p:spPr>
              <p:txBody>
                <a:bodyPr wrap="square" rtlCol="0">
                  <a:spAutoFit/>
                </a:bodyPr>
                <a:lstStyle/>
                <a:p>
                  <a:r>
                    <a:rPr lang="en-US" altLang="zh-CN" sz="800" b="1" dirty="0">
                      <a:latin typeface="Arial" pitchFamily="34" charset="0"/>
                      <a:cs typeface="Arial" pitchFamily="34" charset="0"/>
                    </a:rPr>
                    <a:t>   0      2       4       6       8      10            </a:t>
                  </a:r>
                  <a:endParaRPr lang="zh-CN" altLang="en-US" sz="800" b="1" dirty="0">
                    <a:latin typeface="Arial" pitchFamily="34" charset="0"/>
                    <a:cs typeface="Arial" pitchFamily="34" charset="0"/>
                  </a:endParaRPr>
                </a:p>
              </p:txBody>
            </p:sp>
          </p:grpSp>
          <p:sp>
            <p:nvSpPr>
              <p:cNvPr id="20" name="TextBox 9"/>
              <p:cNvSpPr txBox="1"/>
              <p:nvPr/>
            </p:nvSpPr>
            <p:spPr>
              <a:xfrm>
                <a:off x="1431925" y="3048000"/>
                <a:ext cx="1295400" cy="215444"/>
              </a:xfrm>
              <a:prstGeom prst="rect">
                <a:avLst/>
              </a:prstGeom>
              <a:noFill/>
            </p:spPr>
            <p:txBody>
              <a:bodyPr wrap="square" rtlCol="0">
                <a:spAutoFit/>
              </a:bodyPr>
              <a:lstStyle/>
              <a:p>
                <a:r>
                  <a:rPr lang="en-US" altLang="zh-CN" sz="800" b="1" dirty="0">
                    <a:latin typeface="Arial" pitchFamily="34" charset="0"/>
                    <a:cs typeface="Arial" pitchFamily="34" charset="0"/>
                  </a:rPr>
                  <a:t>  Log2(TrueTPM+1 )</a:t>
                </a:r>
                <a:endParaRPr lang="zh-CN" altLang="en-US" sz="800" b="1" dirty="0">
                  <a:latin typeface="Arial" pitchFamily="34" charset="0"/>
                  <a:cs typeface="Arial" pitchFamily="34" charset="0"/>
                </a:endParaRPr>
              </a:p>
            </p:txBody>
          </p:sp>
          <p:sp>
            <p:nvSpPr>
              <p:cNvPr id="21" name="TextBox 20"/>
              <p:cNvSpPr txBox="1"/>
              <p:nvPr/>
            </p:nvSpPr>
            <p:spPr>
              <a:xfrm rot="16200000">
                <a:off x="-654278" y="2025878"/>
                <a:ext cx="1524000" cy="215444"/>
              </a:xfrm>
              <a:prstGeom prst="rect">
                <a:avLst/>
              </a:prstGeom>
              <a:noFill/>
            </p:spPr>
            <p:txBody>
              <a:bodyPr wrap="square" rtlCol="0">
                <a:spAutoFit/>
              </a:bodyPr>
              <a:lstStyle/>
              <a:p>
                <a:r>
                  <a:rPr lang="en-US" altLang="zh-CN" sz="800" b="1" dirty="0">
                    <a:latin typeface="Arial" pitchFamily="34" charset="0"/>
                    <a:cs typeface="Arial" pitchFamily="34" charset="0"/>
                  </a:rPr>
                  <a:t>  Log2(Estimated TPM+1 )</a:t>
                </a:r>
                <a:endParaRPr lang="zh-CN" altLang="en-US" sz="800" b="1" dirty="0">
                  <a:latin typeface="Arial" pitchFamily="34" charset="0"/>
                  <a:cs typeface="Arial" pitchFamily="34" charset="0"/>
                </a:endParaRPr>
              </a:p>
            </p:txBody>
          </p:sp>
        </p:grpSp>
        <p:sp>
          <p:nvSpPr>
            <p:cNvPr id="14" name="TextBox 13"/>
            <p:cNvSpPr txBox="1"/>
            <p:nvPr/>
          </p:nvSpPr>
          <p:spPr>
            <a:xfrm>
              <a:off x="1279525" y="2590800"/>
              <a:ext cx="685800" cy="246221"/>
            </a:xfrm>
            <a:prstGeom prst="rect">
              <a:avLst/>
            </a:prstGeom>
            <a:noFill/>
          </p:spPr>
          <p:txBody>
            <a:bodyPr wrap="square" rtlCol="0">
              <a:spAutoFit/>
            </a:bodyPr>
            <a:lstStyle/>
            <a:p>
              <a:r>
                <a:rPr lang="en-US" altLang="zh-CN" sz="1000" b="1" i="1" dirty="0">
                  <a:solidFill>
                    <a:srgbClr val="C00000"/>
                  </a:solidFill>
                </a:rPr>
                <a:t>r=0.97</a:t>
              </a:r>
              <a:endParaRPr lang="zh-CN" altLang="en-US" sz="1000" b="1" i="1" dirty="0">
                <a:solidFill>
                  <a:srgbClr val="C00000"/>
                </a:solidFill>
              </a:endParaRPr>
            </a:p>
          </p:txBody>
        </p:sp>
        <p:sp>
          <p:nvSpPr>
            <p:cNvPr id="15" name="TextBox 14"/>
            <p:cNvSpPr txBox="1"/>
            <p:nvPr/>
          </p:nvSpPr>
          <p:spPr>
            <a:xfrm>
              <a:off x="3108325" y="2590800"/>
              <a:ext cx="685800" cy="246221"/>
            </a:xfrm>
            <a:prstGeom prst="rect">
              <a:avLst/>
            </a:prstGeom>
            <a:noFill/>
          </p:spPr>
          <p:txBody>
            <a:bodyPr wrap="square" rtlCol="0">
              <a:spAutoFit/>
            </a:bodyPr>
            <a:lstStyle/>
            <a:p>
              <a:r>
                <a:rPr lang="en-US" altLang="zh-CN" sz="1000" b="1" i="1" dirty="0">
                  <a:solidFill>
                    <a:srgbClr val="C00000"/>
                  </a:solidFill>
                </a:rPr>
                <a:t>r=0.44</a:t>
              </a:r>
              <a:endParaRPr lang="zh-CN" altLang="en-US" sz="1000" b="1" i="1" dirty="0">
                <a:solidFill>
                  <a:srgbClr val="C00000"/>
                </a:solidFill>
              </a:endParaRPr>
            </a:p>
          </p:txBody>
        </p:sp>
      </p:grpSp>
      <p:sp>
        <p:nvSpPr>
          <p:cNvPr id="25" name="Rectangle 39"/>
          <p:cNvSpPr/>
          <p:nvPr/>
        </p:nvSpPr>
        <p:spPr>
          <a:xfrm>
            <a:off x="428169" y="1390851"/>
            <a:ext cx="4860925" cy="584775"/>
          </a:xfrm>
          <a:prstGeom prst="rect">
            <a:avLst/>
          </a:prstGeom>
        </p:spPr>
        <p:txBody>
          <a:bodyPr>
            <a:spAutoFit/>
          </a:bodyPr>
          <a:lstStyle/>
          <a:p>
            <a:r>
              <a:rPr lang="en-US" sz="1600" i="1" dirty="0">
                <a:solidFill>
                  <a:schemeClr val="accent6">
                    <a:lumMod val="75000"/>
                  </a:schemeClr>
                </a:solidFill>
              </a:rPr>
              <a:t> </a:t>
            </a:r>
            <a:r>
              <a:rPr lang="en-US" sz="1600" i="1" dirty="0">
                <a:solidFill>
                  <a:schemeClr val="accent2"/>
                </a:solidFill>
              </a:rPr>
              <a:t>the association between estimated values and their truth ones.</a:t>
            </a:r>
          </a:p>
        </p:txBody>
      </p:sp>
      <p:pic>
        <p:nvPicPr>
          <p:cNvPr id="31" name="Picture 4"/>
          <p:cNvPicPr>
            <a:picLocks noChangeAspect="1" noChangeArrowheads="1"/>
          </p:cNvPicPr>
          <p:nvPr/>
        </p:nvPicPr>
        <p:blipFill>
          <a:blip r:embed="rId5" cstate="print"/>
          <a:srcRect/>
          <a:stretch>
            <a:fillRect/>
          </a:stretch>
        </p:blipFill>
        <p:spPr bwMode="auto">
          <a:xfrm>
            <a:off x="6193730" y="1973928"/>
            <a:ext cx="3292475" cy="1471651"/>
          </a:xfrm>
          <a:prstGeom prst="rect">
            <a:avLst/>
          </a:prstGeom>
          <a:noFill/>
          <a:ln w="9525">
            <a:noFill/>
            <a:miter lim="800000"/>
            <a:headEnd/>
            <a:tailEnd/>
          </a:ln>
        </p:spPr>
      </p:pic>
      <p:sp>
        <p:nvSpPr>
          <p:cNvPr id="32" name="TextBox 31"/>
          <p:cNvSpPr txBox="1"/>
          <p:nvPr/>
        </p:nvSpPr>
        <p:spPr>
          <a:xfrm>
            <a:off x="8550275" y="3414496"/>
            <a:ext cx="3641725" cy="246221"/>
          </a:xfrm>
          <a:prstGeom prst="rect">
            <a:avLst/>
          </a:prstGeom>
          <a:noFill/>
        </p:spPr>
        <p:txBody>
          <a:bodyPr wrap="square" rtlCol="0">
            <a:spAutoFit/>
          </a:bodyPr>
          <a:lstStyle/>
          <a:p>
            <a:pPr algn="r"/>
            <a:r>
              <a:rPr lang="en-US" altLang="zh-CN" sz="1000" b="1" dirty="0">
                <a:latin typeface="Calibri" panose="020F0502020204030204" pitchFamily="34" charset="0"/>
                <a:cs typeface="Calibri" panose="020F0502020204030204" pitchFamily="34" charset="0"/>
              </a:rPr>
              <a:t>Bray, Nicolas L., et al.  </a:t>
            </a:r>
            <a:r>
              <a:rPr lang="en-US" altLang="zh-CN" sz="1000" b="1" i="1" dirty="0">
                <a:latin typeface="Calibri" panose="020F0502020204030204" pitchFamily="34" charset="0"/>
                <a:cs typeface="Calibri" panose="020F0502020204030204" pitchFamily="34" charset="0"/>
              </a:rPr>
              <a:t>Nature Biotechnology </a:t>
            </a:r>
            <a:r>
              <a:rPr lang="en-US" altLang="zh-CN" sz="1000" b="1" dirty="0">
                <a:latin typeface="Calibri" panose="020F0502020204030204" pitchFamily="34" charset="0"/>
                <a:cs typeface="Calibri" panose="020F0502020204030204" pitchFamily="34" charset="0"/>
              </a:rPr>
              <a:t>34(5): 525-527, 2016.</a:t>
            </a:r>
            <a:endParaRPr lang="zh-CN" altLang="en-US" sz="1000" b="1" dirty="0">
              <a:latin typeface="Arial" pitchFamily="34" charset="0"/>
              <a:cs typeface="Arial" pitchFamily="34" charset="0"/>
            </a:endParaRPr>
          </a:p>
        </p:txBody>
      </p:sp>
      <p:sp>
        <p:nvSpPr>
          <p:cNvPr id="33" name="文本框 8">
            <a:extLst>
              <a:ext uri="{FF2B5EF4-FFF2-40B4-BE49-F238E27FC236}">
                <a16:creationId xmlns:a16="http://schemas.microsoft.com/office/drawing/2014/main" id="{831CC295-C26C-4643-BF1F-17F58CA89697}"/>
              </a:ext>
            </a:extLst>
          </p:cNvPr>
          <p:cNvSpPr txBox="1"/>
          <p:nvPr/>
        </p:nvSpPr>
        <p:spPr>
          <a:xfrm>
            <a:off x="5973889" y="712275"/>
            <a:ext cx="4343400" cy="369332"/>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Median Relative Difference (MRD)</a:t>
            </a:r>
            <a:endParaRPr lang="en-US" altLang="zh-CN" dirty="0">
              <a:latin typeface="Arial" pitchFamily="34" charset="0"/>
              <a:cs typeface="Arial" pitchFamily="34" charset="0"/>
            </a:endParaRPr>
          </a:p>
        </p:txBody>
      </p:sp>
      <p:pic>
        <p:nvPicPr>
          <p:cNvPr id="35" name="Picture 4"/>
          <p:cNvPicPr>
            <a:picLocks noChangeAspect="1" noChangeArrowheads="1"/>
          </p:cNvPicPr>
          <p:nvPr/>
        </p:nvPicPr>
        <p:blipFill>
          <a:blip r:embed="rId6" cstate="print"/>
          <a:srcRect/>
          <a:stretch>
            <a:fillRect/>
          </a:stretch>
        </p:blipFill>
        <p:spPr bwMode="auto">
          <a:xfrm>
            <a:off x="6310939" y="1178850"/>
            <a:ext cx="2519269" cy="832010"/>
          </a:xfrm>
          <a:prstGeom prst="rect">
            <a:avLst/>
          </a:prstGeom>
          <a:noFill/>
          <a:ln w="9525">
            <a:noFill/>
            <a:miter lim="800000"/>
            <a:headEnd/>
            <a:tailEnd/>
          </a:ln>
        </p:spPr>
      </p:pic>
      <p:grpSp>
        <p:nvGrpSpPr>
          <p:cNvPr id="6" name="组合 36"/>
          <p:cNvGrpSpPr/>
          <p:nvPr/>
        </p:nvGrpSpPr>
        <p:grpSpPr>
          <a:xfrm>
            <a:off x="181220" y="4071486"/>
            <a:ext cx="6373997" cy="1351566"/>
            <a:chOff x="4632324" y="914400"/>
            <a:chExt cx="6373997" cy="1351566"/>
          </a:xfrm>
        </p:grpSpPr>
        <p:sp>
          <p:nvSpPr>
            <p:cNvPr id="43" name="文本框 8">
              <a:extLst>
                <a:ext uri="{FF2B5EF4-FFF2-40B4-BE49-F238E27FC236}">
                  <a16:creationId xmlns:a16="http://schemas.microsoft.com/office/drawing/2014/main" id="{831CC295-C26C-4643-BF1F-17F58CA89697}"/>
                </a:ext>
              </a:extLst>
            </p:cNvPr>
            <p:cNvSpPr txBox="1"/>
            <p:nvPr/>
          </p:nvSpPr>
          <p:spPr>
            <a:xfrm>
              <a:off x="4632324" y="914400"/>
              <a:ext cx="6373997" cy="369332"/>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Normalized Root Mean Square Error (</a:t>
              </a:r>
              <a:r>
                <a:rPr lang="en-US" altLang="zh-CN" b="1" i="1" dirty="0">
                  <a:latin typeface="Arial" pitchFamily="34" charset="0"/>
                  <a:cs typeface="Arial" pitchFamily="34" charset="0"/>
                </a:rPr>
                <a:t>NRMSE</a:t>
              </a:r>
              <a:r>
                <a:rPr lang="en-US" altLang="zh-CN" b="1" dirty="0">
                  <a:latin typeface="Arial" pitchFamily="34" charset="0"/>
                  <a:cs typeface="Arial" pitchFamily="34" charset="0"/>
                </a:rPr>
                <a:t>) </a:t>
              </a:r>
              <a:endParaRPr lang="en-US" altLang="zh-CN" dirty="0">
                <a:latin typeface="Arial" pitchFamily="34" charset="0"/>
                <a:cs typeface="Arial" pitchFamily="34" charset="0"/>
              </a:endParaRPr>
            </a:p>
          </p:txBody>
        </p:sp>
        <p:pic>
          <p:nvPicPr>
            <p:cNvPr id="44" name="Picture 1"/>
            <p:cNvPicPr>
              <a:picLocks noChangeAspect="1" noChangeArrowheads="1"/>
            </p:cNvPicPr>
            <p:nvPr/>
          </p:nvPicPr>
          <p:blipFill>
            <a:blip r:embed="rId7" cstate="print"/>
            <a:srcRect/>
            <a:stretch>
              <a:fillRect/>
            </a:stretch>
          </p:blipFill>
          <p:spPr bwMode="auto">
            <a:xfrm>
              <a:off x="5722936" y="1283732"/>
              <a:ext cx="2795588" cy="982234"/>
            </a:xfrm>
            <a:prstGeom prst="rect">
              <a:avLst/>
            </a:prstGeom>
            <a:noFill/>
            <a:ln w="9525">
              <a:noFill/>
              <a:miter lim="800000"/>
              <a:headEnd/>
              <a:tailEnd/>
            </a:ln>
          </p:spPr>
        </p:pic>
      </p:grpSp>
      <p:sp>
        <p:nvSpPr>
          <p:cNvPr id="46" name="Rectangle 30"/>
          <p:cNvSpPr/>
          <p:nvPr/>
        </p:nvSpPr>
        <p:spPr>
          <a:xfrm>
            <a:off x="473272" y="5432677"/>
            <a:ext cx="5976320" cy="584775"/>
          </a:xfrm>
          <a:prstGeom prst="rect">
            <a:avLst/>
          </a:prstGeom>
        </p:spPr>
        <p:txBody>
          <a:bodyPr wrap="square">
            <a:spAutoFit/>
          </a:bodyPr>
          <a:lstStyle/>
          <a:p>
            <a:r>
              <a:rPr lang="en-US" sz="1600" i="1" dirty="0">
                <a:solidFill>
                  <a:schemeClr val="accent2"/>
                </a:solidFill>
              </a:rPr>
              <a:t>a measure of the extent to which the relationship deviates from a one-to-one linear relationship. </a:t>
            </a:r>
          </a:p>
        </p:txBody>
      </p:sp>
      <p:sp>
        <p:nvSpPr>
          <p:cNvPr id="40" name="Rectangle 39">
            <a:extLst>
              <a:ext uri="{FF2B5EF4-FFF2-40B4-BE49-F238E27FC236}">
                <a16:creationId xmlns:a16="http://schemas.microsoft.com/office/drawing/2014/main" id="{E243A8A8-5822-4640-A75A-666A9D879AEC}"/>
              </a:ext>
            </a:extLst>
          </p:cNvPr>
          <p:cNvSpPr/>
          <p:nvPr/>
        </p:nvSpPr>
        <p:spPr>
          <a:xfrm>
            <a:off x="9165530" y="1227630"/>
            <a:ext cx="3171084" cy="830997"/>
          </a:xfrm>
          <a:prstGeom prst="rect">
            <a:avLst/>
          </a:prstGeom>
        </p:spPr>
        <p:txBody>
          <a:bodyPr wrap="square">
            <a:spAutoFit/>
          </a:bodyPr>
          <a:lstStyle/>
          <a:p>
            <a:r>
              <a:rPr lang="en-US" sz="1600" i="1" dirty="0">
                <a:solidFill>
                  <a:schemeClr val="accent2"/>
                </a:solidFill>
              </a:rPr>
              <a:t>the median percentage of </a:t>
            </a:r>
            <a:r>
              <a:rPr lang="en-US" altLang="zh-CN" sz="1600" i="1" dirty="0">
                <a:solidFill>
                  <a:schemeClr val="accent2"/>
                </a:solidFill>
              </a:rPr>
              <a:t>estimated </a:t>
            </a:r>
            <a:r>
              <a:rPr lang="en-US" sz="1600" i="1" dirty="0">
                <a:solidFill>
                  <a:schemeClr val="accent2"/>
                </a:solidFill>
              </a:rPr>
              <a:t>values that deviate from the true ones. </a:t>
            </a:r>
          </a:p>
        </p:txBody>
      </p:sp>
      <p:grpSp>
        <p:nvGrpSpPr>
          <p:cNvPr id="42" name="组合 41"/>
          <p:cNvGrpSpPr/>
          <p:nvPr/>
        </p:nvGrpSpPr>
        <p:grpSpPr>
          <a:xfrm>
            <a:off x="6006139" y="3648464"/>
            <a:ext cx="7185991" cy="3182410"/>
            <a:chOff x="6006139" y="3648464"/>
            <a:chExt cx="7185991" cy="3182410"/>
          </a:xfrm>
        </p:grpSpPr>
        <p:sp>
          <p:nvSpPr>
            <p:cNvPr id="39" name="Rectangle 38">
              <a:extLst>
                <a:ext uri="{FF2B5EF4-FFF2-40B4-BE49-F238E27FC236}">
                  <a16:creationId xmlns:a16="http://schemas.microsoft.com/office/drawing/2014/main" id="{01B80B37-3AFA-0548-953F-488995110766}"/>
                </a:ext>
              </a:extLst>
            </p:cNvPr>
            <p:cNvSpPr/>
            <p:nvPr/>
          </p:nvSpPr>
          <p:spPr>
            <a:xfrm>
              <a:off x="8940805" y="4188872"/>
              <a:ext cx="4251325" cy="338554"/>
            </a:xfrm>
            <a:prstGeom prst="rect">
              <a:avLst/>
            </a:prstGeom>
          </p:spPr>
          <p:txBody>
            <a:bodyPr wrap="square">
              <a:spAutoFit/>
            </a:bodyPr>
            <a:lstStyle/>
            <a:p>
              <a:r>
                <a:rPr lang="en-US" sz="1600" i="1" dirty="0">
                  <a:solidFill>
                    <a:schemeClr val="accent2"/>
                  </a:solidFill>
                </a:rPr>
                <a:t>the rate of recovered abundances</a:t>
              </a:r>
              <a:r>
                <a:rPr lang="en-US" sz="1600" i="1" dirty="0">
                  <a:solidFill>
                    <a:schemeClr val="accent6">
                      <a:lumMod val="75000"/>
                    </a:schemeClr>
                  </a:solidFill>
                </a:rPr>
                <a:t>.</a:t>
              </a:r>
            </a:p>
          </p:txBody>
        </p:sp>
        <p:grpSp>
          <p:nvGrpSpPr>
            <p:cNvPr id="41" name="组合 40"/>
            <p:cNvGrpSpPr/>
            <p:nvPr/>
          </p:nvGrpSpPr>
          <p:grpSpPr>
            <a:xfrm>
              <a:off x="6006139" y="3648464"/>
              <a:ext cx="6132012" cy="3182410"/>
              <a:chOff x="6006139" y="3648464"/>
              <a:chExt cx="6132012" cy="3182410"/>
            </a:xfrm>
          </p:grpSpPr>
          <p:grpSp>
            <p:nvGrpSpPr>
              <p:cNvPr id="29" name="组合 42">
                <a:extLst>
                  <a:ext uri="{FF2B5EF4-FFF2-40B4-BE49-F238E27FC236}">
                    <a16:creationId xmlns:a16="http://schemas.microsoft.com/office/drawing/2014/main" id="{3E1022CD-3738-8841-8B15-A661A3E9CDA7}"/>
                  </a:ext>
                </a:extLst>
              </p:cNvPr>
              <p:cNvGrpSpPr/>
              <p:nvPr/>
            </p:nvGrpSpPr>
            <p:grpSpPr>
              <a:xfrm>
                <a:off x="6006139" y="3648464"/>
                <a:ext cx="6132012" cy="3182410"/>
                <a:chOff x="4953000" y="1600586"/>
                <a:chExt cx="6132012" cy="3182410"/>
              </a:xfrm>
            </p:grpSpPr>
            <p:sp>
              <p:nvSpPr>
                <p:cNvPr id="30" name="文本框 8">
                  <a:extLst>
                    <a:ext uri="{FF2B5EF4-FFF2-40B4-BE49-F238E27FC236}">
                      <a16:creationId xmlns:a16="http://schemas.microsoft.com/office/drawing/2014/main" id="{52122FC9-8197-7E4D-ABD9-686CCF4B42AC}"/>
                    </a:ext>
                  </a:extLst>
                </p:cNvPr>
                <p:cNvSpPr txBox="1"/>
                <p:nvPr/>
              </p:nvSpPr>
              <p:spPr>
                <a:xfrm>
                  <a:off x="4953000" y="1600586"/>
                  <a:ext cx="4098925" cy="369332"/>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b="1" dirty="0">
                      <a:latin typeface="Arial" pitchFamily="34" charset="0"/>
                      <a:cs typeface="Arial" pitchFamily="34" charset="0"/>
                    </a:rPr>
                    <a:t>Abundance Recovery Rate (ARR)</a:t>
                  </a:r>
                  <a:endParaRPr lang="en-US" altLang="zh-CN" dirty="0">
                    <a:latin typeface="Arial" pitchFamily="34" charset="0"/>
                    <a:cs typeface="Arial" pitchFamily="34" charset="0"/>
                  </a:endParaRPr>
                </a:p>
              </p:txBody>
            </p:sp>
            <p:pic>
              <p:nvPicPr>
                <p:cNvPr id="36" name="图片 15">
                  <a:extLst>
                    <a:ext uri="{FF2B5EF4-FFF2-40B4-BE49-F238E27FC236}">
                      <a16:creationId xmlns:a16="http://schemas.microsoft.com/office/drawing/2014/main" id="{0623AA8D-1612-854C-9CF8-442265FAE20F}"/>
                    </a:ext>
                  </a:extLst>
                </p:cNvPr>
                <p:cNvPicPr>
                  <a:picLocks noChangeAspect="1"/>
                </p:cNvPicPr>
                <p:nvPr/>
              </p:nvPicPr>
              <p:blipFill>
                <a:blip r:embed="rId8" cstate="print"/>
                <a:stretch>
                  <a:fillRect/>
                </a:stretch>
              </p:blipFill>
              <p:spPr>
                <a:xfrm>
                  <a:off x="5140591" y="2594551"/>
                  <a:ext cx="2971800" cy="2073442"/>
                </a:xfrm>
                <a:prstGeom prst="rect">
                  <a:avLst/>
                </a:prstGeom>
              </p:spPr>
            </p:pic>
            <p:sp>
              <p:nvSpPr>
                <p:cNvPr id="37" name="TextBox 36">
                  <a:extLst>
                    <a:ext uri="{FF2B5EF4-FFF2-40B4-BE49-F238E27FC236}">
                      <a16:creationId xmlns:a16="http://schemas.microsoft.com/office/drawing/2014/main" id="{839231FF-51C4-9F45-9B07-B8B8EBC738DB}"/>
                    </a:ext>
                  </a:extLst>
                </p:cNvPr>
                <p:cNvSpPr txBox="1"/>
                <p:nvPr/>
              </p:nvSpPr>
              <p:spPr>
                <a:xfrm>
                  <a:off x="7443287" y="4536775"/>
                  <a:ext cx="3641725" cy="246221"/>
                </a:xfrm>
                <a:prstGeom prst="rect">
                  <a:avLst/>
                </a:prstGeom>
                <a:noFill/>
              </p:spPr>
              <p:txBody>
                <a:bodyPr wrap="square" rtlCol="0">
                  <a:spAutoFit/>
                </a:bodyPr>
                <a:lstStyle/>
                <a:p>
                  <a:pPr algn="r"/>
                  <a:r>
                    <a:rPr lang="en-US" altLang="zh-CN" sz="1000" b="1" dirty="0">
                      <a:latin typeface="Calibri" panose="020F0502020204030204" pitchFamily="34" charset="0"/>
                      <a:cs typeface="Calibri" panose="020F0502020204030204" pitchFamily="34" charset="0"/>
                    </a:rPr>
                    <a:t>Jin, Y.,</a:t>
                  </a:r>
                  <a:r>
                    <a:rPr lang="en-US" altLang="zh-CN" sz="1000" b="1" dirty="0">
                      <a:latin typeface="Arial" pitchFamily="34" charset="0"/>
                      <a:cs typeface="Arial" pitchFamily="34" charset="0"/>
                    </a:rPr>
                    <a:t>., </a:t>
                  </a:r>
                  <a:r>
                    <a:rPr lang="en-US" altLang="zh-CN" sz="1000" b="1" i="1" dirty="0">
                      <a:latin typeface="Arial" pitchFamily="34" charset="0"/>
                      <a:cs typeface="Arial" pitchFamily="34" charset="0"/>
                    </a:rPr>
                    <a:t>et al. Bioinformatics</a:t>
                  </a:r>
                  <a:r>
                    <a:rPr lang="en-US" altLang="zh-CN" sz="1000" b="1" dirty="0">
                      <a:latin typeface="Arial" pitchFamily="34" charset="0"/>
                      <a:cs typeface="Arial" pitchFamily="34" charset="0"/>
                    </a:rPr>
                    <a:t>,  31(22), 3593-3599 (2015) </a:t>
                  </a:r>
                  <a:endParaRPr lang="zh-CN" altLang="en-US" sz="1000" b="1" dirty="0">
                    <a:latin typeface="Arial" pitchFamily="34" charset="0"/>
                    <a:cs typeface="Arial" pitchFamily="34" charset="0"/>
                  </a:endParaRPr>
                </a:p>
              </p:txBody>
            </p:sp>
          </p:grpSp>
          <p:pic>
            <p:nvPicPr>
              <p:cNvPr id="34" name="Picture 2">
                <a:extLst>
                  <a:ext uri="{FF2B5EF4-FFF2-40B4-BE49-F238E27FC236}">
                    <a16:creationId xmlns:a16="http://schemas.microsoft.com/office/drawing/2014/main" id="{DF95498A-3C65-6142-9E30-E8D2C79DC0BB}"/>
                  </a:ext>
                </a:extLst>
              </p:cNvPr>
              <p:cNvPicPr>
                <a:picLocks noChangeAspect="1" noChangeArrowheads="1"/>
              </p:cNvPicPr>
              <p:nvPr/>
            </p:nvPicPr>
            <p:blipFill>
              <a:blip r:embed="rId9"/>
              <a:srcRect/>
              <a:stretch>
                <a:fillRect/>
              </a:stretch>
            </p:blipFill>
            <p:spPr bwMode="auto">
              <a:xfrm>
                <a:off x="6229355" y="3955926"/>
                <a:ext cx="2711450" cy="571500"/>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in SIRV set-4 data</a:t>
            </a:r>
            <a:endParaRPr lang="zh-CN" altLang="en-US" sz="3200" dirty="0"/>
          </a:p>
        </p:txBody>
      </p:sp>
      <p:pic>
        <p:nvPicPr>
          <p:cNvPr id="22" name="图片 21" descr="fig_legend.tif"/>
          <p:cNvPicPr>
            <a:picLocks noChangeAspect="1"/>
          </p:cNvPicPr>
          <p:nvPr/>
        </p:nvPicPr>
        <p:blipFill>
          <a:blip r:embed="rId3"/>
          <a:stretch>
            <a:fillRect/>
          </a:stretch>
        </p:blipFill>
        <p:spPr>
          <a:xfrm>
            <a:off x="366193" y="2771783"/>
            <a:ext cx="892454" cy="2175053"/>
          </a:xfrm>
          <a:prstGeom prst="rect">
            <a:avLst/>
          </a:prstGeom>
        </p:spPr>
      </p:pic>
      <p:pic>
        <p:nvPicPr>
          <p:cNvPr id="23" name="图片 22" descr="fig_all_SIRV.tif"/>
          <p:cNvPicPr>
            <a:picLocks noChangeAspect="1"/>
          </p:cNvPicPr>
          <p:nvPr/>
        </p:nvPicPr>
        <p:blipFill>
          <a:blip r:embed="rId4"/>
          <a:srcRect b="68781"/>
          <a:stretch>
            <a:fillRect/>
          </a:stretch>
        </p:blipFill>
        <p:spPr>
          <a:xfrm>
            <a:off x="1414290" y="767530"/>
            <a:ext cx="1759461" cy="2141038"/>
          </a:xfrm>
          <a:prstGeom prst="rect">
            <a:avLst/>
          </a:prstGeom>
        </p:spPr>
      </p:pic>
      <p:pic>
        <p:nvPicPr>
          <p:cNvPr id="28" name="图片 27" descr="fig_all_SIRV.tif"/>
          <p:cNvPicPr>
            <a:picLocks noChangeAspect="1"/>
          </p:cNvPicPr>
          <p:nvPr/>
        </p:nvPicPr>
        <p:blipFill>
          <a:blip r:embed="rId4"/>
          <a:srcRect t="66085" b="-456"/>
          <a:stretch>
            <a:fillRect/>
          </a:stretch>
        </p:blipFill>
        <p:spPr>
          <a:xfrm>
            <a:off x="1414290" y="4416355"/>
            <a:ext cx="1759461" cy="2357169"/>
          </a:xfrm>
          <a:prstGeom prst="rect">
            <a:avLst/>
          </a:prstGeom>
        </p:spPr>
      </p:pic>
      <p:pic>
        <p:nvPicPr>
          <p:cNvPr id="29" name="图片 28" descr="fig_all_SIRV.tif"/>
          <p:cNvPicPr>
            <a:picLocks noChangeAspect="1"/>
          </p:cNvPicPr>
          <p:nvPr/>
        </p:nvPicPr>
        <p:blipFill>
          <a:blip r:embed="rId4"/>
          <a:srcRect t="34671" b="43344"/>
          <a:stretch>
            <a:fillRect/>
          </a:stretch>
        </p:blipFill>
        <p:spPr>
          <a:xfrm>
            <a:off x="1414290" y="2908568"/>
            <a:ext cx="1759461" cy="1507787"/>
          </a:xfrm>
          <a:prstGeom prst="rect">
            <a:avLst/>
          </a:prstGeom>
        </p:spPr>
      </p:pic>
      <p:grpSp>
        <p:nvGrpSpPr>
          <p:cNvPr id="84" name="组合 83"/>
          <p:cNvGrpSpPr/>
          <p:nvPr/>
        </p:nvGrpSpPr>
        <p:grpSpPr>
          <a:xfrm>
            <a:off x="3391839" y="688680"/>
            <a:ext cx="8732312" cy="6217308"/>
            <a:chOff x="3391839" y="688680"/>
            <a:chExt cx="8732312" cy="6217308"/>
          </a:xfrm>
        </p:grpSpPr>
        <p:grpSp>
          <p:nvGrpSpPr>
            <p:cNvPr id="19" name="组合 18"/>
            <p:cNvGrpSpPr/>
            <p:nvPr/>
          </p:nvGrpSpPr>
          <p:grpSpPr>
            <a:xfrm>
              <a:off x="3391839" y="688680"/>
              <a:ext cx="8732312" cy="6217308"/>
              <a:chOff x="3334089" y="688680"/>
              <a:chExt cx="8732312" cy="6217308"/>
            </a:xfrm>
          </p:grpSpPr>
          <p:grpSp>
            <p:nvGrpSpPr>
              <p:cNvPr id="15" name="组合 14"/>
              <p:cNvGrpSpPr/>
              <p:nvPr/>
            </p:nvGrpSpPr>
            <p:grpSpPr>
              <a:xfrm>
                <a:off x="3751121" y="904000"/>
                <a:ext cx="8315280" cy="5842494"/>
                <a:chOff x="1752272" y="877344"/>
                <a:chExt cx="8315280" cy="5842494"/>
              </a:xfrm>
            </p:grpSpPr>
            <p:grpSp>
              <p:nvGrpSpPr>
                <p:cNvPr id="7" name="组合 6"/>
                <p:cNvGrpSpPr>
                  <a:grpSpLocks noChangeAspect="1"/>
                </p:cNvGrpSpPr>
                <p:nvPr/>
              </p:nvGrpSpPr>
              <p:grpSpPr>
                <a:xfrm>
                  <a:off x="1752272" y="920655"/>
                  <a:ext cx="8315280" cy="5799183"/>
                  <a:chOff x="696468" y="935094"/>
                  <a:chExt cx="10799064" cy="7531407"/>
                </a:xfrm>
              </p:grpSpPr>
              <p:pic>
                <p:nvPicPr>
                  <p:cNvPr id="3" name="图片 2" descr="Fig_Bambu_scatter.tiff"/>
                  <p:cNvPicPr>
                    <a:picLocks noChangeAspect="1"/>
                  </p:cNvPicPr>
                  <p:nvPr/>
                </p:nvPicPr>
                <p:blipFill>
                  <a:blip r:embed="rId5"/>
                  <a:stretch>
                    <a:fillRect/>
                  </a:stretch>
                </p:blipFill>
                <p:spPr>
                  <a:xfrm>
                    <a:off x="696468" y="935094"/>
                    <a:ext cx="10799064" cy="1792224"/>
                  </a:xfrm>
                  <a:prstGeom prst="rect">
                    <a:avLst/>
                  </a:prstGeom>
                </p:spPr>
              </p:pic>
              <p:pic>
                <p:nvPicPr>
                  <p:cNvPr id="4" name="图片 3" descr="Fig_IsoQuant_scatter.tiff"/>
                  <p:cNvPicPr>
                    <a:picLocks noChangeAspect="1"/>
                  </p:cNvPicPr>
                  <p:nvPr/>
                </p:nvPicPr>
                <p:blipFill>
                  <a:blip r:embed="rId6"/>
                  <a:stretch>
                    <a:fillRect/>
                  </a:stretch>
                </p:blipFill>
                <p:spPr>
                  <a:xfrm>
                    <a:off x="696468" y="2889821"/>
                    <a:ext cx="10799064" cy="1792225"/>
                  </a:xfrm>
                  <a:prstGeom prst="rect">
                    <a:avLst/>
                  </a:prstGeom>
                </p:spPr>
              </p:pic>
              <p:pic>
                <p:nvPicPr>
                  <p:cNvPr id="5" name="图片 4" descr="Fig_FLAIR_scatter3.tif"/>
                  <p:cNvPicPr>
                    <a:picLocks noChangeAspect="1"/>
                  </p:cNvPicPr>
                  <p:nvPr/>
                </p:nvPicPr>
                <p:blipFill>
                  <a:blip r:embed="rId7"/>
                  <a:stretch>
                    <a:fillRect/>
                  </a:stretch>
                </p:blipFill>
                <p:spPr>
                  <a:xfrm>
                    <a:off x="696468" y="4682046"/>
                    <a:ext cx="10799064" cy="1792225"/>
                  </a:xfrm>
                  <a:prstGeom prst="rect">
                    <a:avLst/>
                  </a:prstGeom>
                </p:spPr>
              </p:pic>
              <p:pic>
                <p:nvPicPr>
                  <p:cNvPr id="6" name="图片 5" descr="Fig_FLAMES_scatter4.tiff"/>
                  <p:cNvPicPr>
                    <a:picLocks noChangeAspect="1"/>
                  </p:cNvPicPr>
                  <p:nvPr/>
                </p:nvPicPr>
                <p:blipFill>
                  <a:blip r:embed="rId8"/>
                  <a:stretch>
                    <a:fillRect/>
                  </a:stretch>
                </p:blipFill>
                <p:spPr>
                  <a:xfrm>
                    <a:off x="696468" y="6674276"/>
                    <a:ext cx="10799064" cy="1792225"/>
                  </a:xfrm>
                  <a:prstGeom prst="rect">
                    <a:avLst/>
                  </a:prstGeom>
                </p:spPr>
              </p:pic>
            </p:grpSp>
            <p:sp>
              <p:nvSpPr>
                <p:cNvPr id="8" name="矩形 7"/>
                <p:cNvSpPr/>
                <p:nvPr/>
              </p:nvSpPr>
              <p:spPr>
                <a:xfrm>
                  <a:off x="1905421" y="877344"/>
                  <a:ext cx="8135027"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err="1">
                      <a:solidFill>
                        <a:schemeClr val="tx1"/>
                      </a:solidFill>
                    </a:rPr>
                    <a:t>Bambu</a:t>
                  </a:r>
                  <a:endParaRPr lang="zh-CN" altLang="en-US" sz="1000" dirty="0">
                    <a:solidFill>
                      <a:schemeClr val="tx1"/>
                    </a:solidFill>
                  </a:endParaRPr>
                </a:p>
              </p:txBody>
            </p:sp>
            <p:sp>
              <p:nvSpPr>
                <p:cNvPr id="9" name="矩形 8"/>
                <p:cNvSpPr/>
                <p:nvPr/>
              </p:nvSpPr>
              <p:spPr>
                <a:xfrm>
                  <a:off x="1905421" y="2368234"/>
                  <a:ext cx="8135027"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err="1">
                      <a:solidFill>
                        <a:schemeClr val="tx1"/>
                      </a:solidFill>
                    </a:rPr>
                    <a:t>IsoQuant</a:t>
                  </a:r>
                  <a:endParaRPr lang="zh-CN" altLang="en-US" sz="1000" dirty="0">
                    <a:solidFill>
                      <a:schemeClr val="tx1"/>
                    </a:solidFill>
                  </a:endParaRPr>
                </a:p>
              </p:txBody>
            </p:sp>
            <p:sp>
              <p:nvSpPr>
                <p:cNvPr id="10" name="矩形 9"/>
                <p:cNvSpPr/>
                <p:nvPr/>
              </p:nvSpPr>
              <p:spPr>
                <a:xfrm>
                  <a:off x="1905421" y="3748247"/>
                  <a:ext cx="4004491"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a:solidFill>
                        <a:schemeClr val="tx1"/>
                      </a:solidFill>
                    </a:rPr>
                    <a:t>FLAIR</a:t>
                  </a:r>
                  <a:endParaRPr lang="zh-CN" altLang="en-US" sz="1000" dirty="0">
                    <a:solidFill>
                      <a:schemeClr val="tx1"/>
                    </a:solidFill>
                  </a:endParaRPr>
                </a:p>
              </p:txBody>
            </p:sp>
            <p:sp>
              <p:nvSpPr>
                <p:cNvPr id="11" name="矩形 10"/>
                <p:cNvSpPr/>
                <p:nvPr/>
              </p:nvSpPr>
              <p:spPr>
                <a:xfrm>
                  <a:off x="6062313" y="3747022"/>
                  <a:ext cx="1301014"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err="1">
                      <a:solidFill>
                        <a:schemeClr val="tx1"/>
                      </a:solidFill>
                    </a:rPr>
                    <a:t>IsoTools</a:t>
                  </a:r>
                  <a:endParaRPr lang="zh-CN" altLang="en-US" sz="1000" dirty="0">
                    <a:solidFill>
                      <a:schemeClr val="tx1"/>
                    </a:solidFill>
                  </a:endParaRPr>
                </a:p>
              </p:txBody>
            </p:sp>
            <p:sp>
              <p:nvSpPr>
                <p:cNvPr id="12" name="矩形 11"/>
                <p:cNvSpPr/>
                <p:nvPr/>
              </p:nvSpPr>
              <p:spPr>
                <a:xfrm>
                  <a:off x="7494874" y="3747022"/>
                  <a:ext cx="2507074"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err="1">
                      <a:solidFill>
                        <a:schemeClr val="tx1"/>
                      </a:solidFill>
                    </a:rPr>
                    <a:t>NanoSim</a:t>
                  </a:r>
                  <a:endParaRPr lang="zh-CN" altLang="en-US" sz="1000" dirty="0">
                    <a:solidFill>
                      <a:schemeClr val="tx1"/>
                    </a:solidFill>
                  </a:endParaRPr>
                </a:p>
              </p:txBody>
            </p:sp>
            <p:sp>
              <p:nvSpPr>
                <p:cNvPr id="13" name="矩形 12"/>
                <p:cNvSpPr/>
                <p:nvPr/>
              </p:nvSpPr>
              <p:spPr>
                <a:xfrm>
                  <a:off x="1905421" y="5339825"/>
                  <a:ext cx="5457906"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a:solidFill>
                        <a:schemeClr val="tx1"/>
                      </a:solidFill>
                    </a:rPr>
                    <a:t>FLAMES</a:t>
                  </a:r>
                  <a:endParaRPr lang="zh-CN" altLang="en-US" sz="1000" dirty="0">
                    <a:solidFill>
                      <a:schemeClr val="tx1"/>
                    </a:solidFill>
                  </a:endParaRPr>
                </a:p>
              </p:txBody>
            </p:sp>
            <p:sp>
              <p:nvSpPr>
                <p:cNvPr id="14" name="矩形 13"/>
                <p:cNvSpPr/>
                <p:nvPr/>
              </p:nvSpPr>
              <p:spPr>
                <a:xfrm>
                  <a:off x="7494874" y="5339825"/>
                  <a:ext cx="1206364" cy="144000"/>
                </a:xfrm>
                <a:prstGeom prst="rect">
                  <a:avLst/>
                </a:prstGeom>
                <a:solidFill>
                  <a:schemeClr val="bg1">
                    <a:lumMod val="9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000" dirty="0">
                      <a:solidFill>
                        <a:schemeClr val="tx1"/>
                      </a:solidFill>
                    </a:rPr>
                    <a:t>RSEM</a:t>
                  </a:r>
                  <a:endParaRPr lang="zh-CN" altLang="en-US" sz="1000" dirty="0">
                    <a:solidFill>
                      <a:schemeClr val="tx1"/>
                    </a:solidFill>
                  </a:endParaRPr>
                </a:p>
              </p:txBody>
            </p:sp>
          </p:grpSp>
          <p:sp>
            <p:nvSpPr>
              <p:cNvPr id="16" name="TextBox 15"/>
              <p:cNvSpPr txBox="1"/>
              <p:nvPr/>
            </p:nvSpPr>
            <p:spPr>
              <a:xfrm>
                <a:off x="3904270" y="688680"/>
                <a:ext cx="8136826" cy="215444"/>
              </a:xfrm>
              <a:prstGeom prst="rect">
                <a:avLst/>
              </a:prstGeom>
              <a:noFill/>
            </p:spPr>
            <p:txBody>
              <a:bodyPr wrap="square" lIns="0" tIns="0" rIns="0" bIns="0" rtlCol="0">
                <a:spAutoFit/>
              </a:bodyPr>
              <a:lstStyle/>
              <a:p>
                <a:pPr algn="ctr">
                  <a:spcAft>
                    <a:spcPts val="250"/>
                  </a:spcAft>
                </a:pPr>
                <a:r>
                  <a:rPr lang="en-US" altLang="zh-CN" sz="1400" b="1" dirty="0"/>
                  <a:t>H1-hESC</a:t>
                </a:r>
                <a:endParaRPr lang="zh-CN" altLang="en-US" sz="1400" b="1" baseline="-25000" dirty="0"/>
              </a:p>
            </p:txBody>
          </p:sp>
          <p:sp>
            <p:nvSpPr>
              <p:cNvPr id="17" name="TextBox 16"/>
              <p:cNvSpPr txBox="1"/>
              <p:nvPr/>
            </p:nvSpPr>
            <p:spPr>
              <a:xfrm>
                <a:off x="6916140" y="6628989"/>
                <a:ext cx="2629634" cy="276999"/>
              </a:xfrm>
              <a:prstGeom prst="rect">
                <a:avLst/>
              </a:prstGeom>
              <a:noFill/>
            </p:spPr>
            <p:txBody>
              <a:bodyPr wrap="square" lIns="0" tIns="0" rIns="0" bIns="0" rtlCol="0">
                <a:spAutoFit/>
              </a:bodyPr>
              <a:lstStyle/>
              <a:p>
                <a:pPr algn="ctr">
                  <a:spcAft>
                    <a:spcPts val="250"/>
                  </a:spcAft>
                </a:pPr>
                <a:r>
                  <a:rPr lang="en-US" altLang="zh-CN" dirty="0"/>
                  <a:t>True abundance</a:t>
                </a:r>
                <a:endParaRPr lang="zh-CN" altLang="en-US" baseline="-25000" dirty="0"/>
              </a:p>
            </p:txBody>
          </p:sp>
          <p:sp>
            <p:nvSpPr>
              <p:cNvPr id="18" name="TextBox 17"/>
              <p:cNvSpPr txBox="1"/>
              <p:nvPr/>
            </p:nvSpPr>
            <p:spPr>
              <a:xfrm rot="16200000">
                <a:off x="2511882" y="3385462"/>
                <a:ext cx="2198412" cy="553998"/>
              </a:xfrm>
              <a:prstGeom prst="rect">
                <a:avLst/>
              </a:prstGeom>
              <a:noFill/>
            </p:spPr>
            <p:txBody>
              <a:bodyPr wrap="square" lIns="0" tIns="0" rIns="0" bIns="0" rtlCol="0">
                <a:spAutoFit/>
              </a:bodyPr>
              <a:lstStyle/>
              <a:p>
                <a:pPr algn="ctr">
                  <a:spcAft>
                    <a:spcPts val="250"/>
                  </a:spcAft>
                </a:pPr>
                <a:r>
                  <a:rPr lang="en-US" altLang="zh-CN" dirty="0"/>
                  <a:t>Estimated abundance</a:t>
                </a:r>
                <a:endParaRPr lang="zh-CN" altLang="en-US" baseline="-25000" dirty="0"/>
              </a:p>
            </p:txBody>
          </p:sp>
        </p:grpSp>
        <p:sp>
          <p:nvSpPr>
            <p:cNvPr id="61" name="TextBox 60"/>
            <p:cNvSpPr txBox="1"/>
            <p:nvPr/>
          </p:nvSpPr>
          <p:spPr>
            <a:xfrm>
              <a:off x="4055953" y="1048000"/>
              <a:ext cx="901810" cy="123111"/>
            </a:xfrm>
            <a:prstGeom prst="rect">
              <a:avLst/>
            </a:prstGeom>
            <a:noFill/>
          </p:spPr>
          <p:txBody>
            <a:bodyPr wrap="square" lIns="0" tIns="0" rIns="0" bIns="0" rtlCol="0">
              <a:spAutoFit/>
            </a:bodyPr>
            <a:lstStyle/>
            <a:p>
              <a:pPr>
                <a:spcAft>
                  <a:spcPts val="250"/>
                </a:spcAft>
              </a:pPr>
              <a:r>
                <a:rPr lang="en-US" altLang="zh-CN" sz="800" dirty="0" err="1"/>
                <a:t>CapTrap_ONT</a:t>
              </a:r>
              <a:endParaRPr lang="zh-CN" altLang="en-US" sz="800" baseline="-25000" dirty="0"/>
            </a:p>
          </p:txBody>
        </p:sp>
        <p:sp>
          <p:nvSpPr>
            <p:cNvPr id="62" name="TextBox 61"/>
            <p:cNvSpPr txBox="1"/>
            <p:nvPr/>
          </p:nvSpPr>
          <p:spPr>
            <a:xfrm>
              <a:off x="5443867" y="1048000"/>
              <a:ext cx="901810" cy="123111"/>
            </a:xfrm>
            <a:prstGeom prst="rect">
              <a:avLst/>
            </a:prstGeom>
            <a:noFill/>
          </p:spPr>
          <p:txBody>
            <a:bodyPr wrap="square" lIns="0" tIns="0" rIns="0" bIns="0" rtlCol="0">
              <a:spAutoFit/>
            </a:bodyPr>
            <a:lstStyle/>
            <a:p>
              <a:pPr>
                <a:spcAft>
                  <a:spcPts val="250"/>
                </a:spcAft>
              </a:pPr>
              <a:r>
                <a:rPr lang="en-US" altLang="zh-CN" sz="800" dirty="0" err="1"/>
                <a:t>CapTrap_PacBio</a:t>
              </a:r>
              <a:endParaRPr lang="zh-CN" altLang="en-US" sz="800" baseline="-25000" dirty="0"/>
            </a:p>
          </p:txBody>
        </p:sp>
        <p:sp>
          <p:nvSpPr>
            <p:cNvPr id="63" name="TextBox 62"/>
            <p:cNvSpPr txBox="1"/>
            <p:nvPr/>
          </p:nvSpPr>
          <p:spPr>
            <a:xfrm>
              <a:off x="6831681" y="1048000"/>
              <a:ext cx="901810" cy="123111"/>
            </a:xfrm>
            <a:prstGeom prst="rect">
              <a:avLst/>
            </a:prstGeom>
            <a:noFill/>
          </p:spPr>
          <p:txBody>
            <a:bodyPr wrap="square" lIns="0" tIns="0" rIns="0" bIns="0" rtlCol="0">
              <a:spAutoFit/>
            </a:bodyPr>
            <a:lstStyle/>
            <a:p>
              <a:pPr>
                <a:spcAft>
                  <a:spcPts val="250"/>
                </a:spcAft>
              </a:pPr>
              <a:r>
                <a:rPr lang="en-US" altLang="zh-CN" sz="800" dirty="0" err="1"/>
                <a:t>cDNA_ONT</a:t>
              </a:r>
              <a:endParaRPr lang="zh-CN" altLang="en-US" sz="800" baseline="-25000" dirty="0"/>
            </a:p>
          </p:txBody>
        </p:sp>
        <p:sp>
          <p:nvSpPr>
            <p:cNvPr id="64" name="TextBox 63"/>
            <p:cNvSpPr txBox="1"/>
            <p:nvPr/>
          </p:nvSpPr>
          <p:spPr>
            <a:xfrm>
              <a:off x="8203216" y="1048000"/>
              <a:ext cx="901810" cy="123111"/>
            </a:xfrm>
            <a:prstGeom prst="rect">
              <a:avLst/>
            </a:prstGeom>
            <a:noFill/>
          </p:spPr>
          <p:txBody>
            <a:bodyPr wrap="square" lIns="0" tIns="0" rIns="0" bIns="0" rtlCol="0">
              <a:spAutoFit/>
            </a:bodyPr>
            <a:lstStyle/>
            <a:p>
              <a:pPr>
                <a:spcAft>
                  <a:spcPts val="250"/>
                </a:spcAft>
              </a:pPr>
              <a:r>
                <a:rPr lang="en-US" altLang="zh-CN" sz="800" dirty="0" err="1"/>
                <a:t>dRNA_ONT</a:t>
              </a:r>
              <a:endParaRPr lang="zh-CN" altLang="en-US" sz="800" baseline="-25000" dirty="0"/>
            </a:p>
          </p:txBody>
        </p:sp>
        <p:sp>
          <p:nvSpPr>
            <p:cNvPr id="65" name="TextBox 64"/>
            <p:cNvSpPr txBox="1"/>
            <p:nvPr/>
          </p:nvSpPr>
          <p:spPr>
            <a:xfrm>
              <a:off x="9600113" y="1048000"/>
              <a:ext cx="901810" cy="123111"/>
            </a:xfrm>
            <a:prstGeom prst="rect">
              <a:avLst/>
            </a:prstGeom>
            <a:noFill/>
          </p:spPr>
          <p:txBody>
            <a:bodyPr wrap="square" lIns="0" tIns="0" rIns="0" bIns="0" rtlCol="0">
              <a:spAutoFit/>
            </a:bodyPr>
            <a:lstStyle/>
            <a:p>
              <a:pPr>
                <a:spcAft>
                  <a:spcPts val="250"/>
                </a:spcAft>
              </a:pPr>
              <a:r>
                <a:rPr lang="en-US" altLang="zh-CN" sz="800" dirty="0" err="1"/>
                <a:t>cDNA_PacBio</a:t>
              </a:r>
              <a:endParaRPr lang="zh-CN" altLang="en-US" sz="800" baseline="-25000" dirty="0"/>
            </a:p>
          </p:txBody>
        </p:sp>
        <p:sp>
          <p:nvSpPr>
            <p:cNvPr id="66" name="TextBox 65"/>
            <p:cNvSpPr txBox="1"/>
            <p:nvPr/>
          </p:nvSpPr>
          <p:spPr>
            <a:xfrm>
              <a:off x="10978901" y="1048000"/>
              <a:ext cx="901810" cy="123111"/>
            </a:xfrm>
            <a:prstGeom prst="rect">
              <a:avLst/>
            </a:prstGeom>
            <a:noFill/>
          </p:spPr>
          <p:txBody>
            <a:bodyPr wrap="square" lIns="0" tIns="0" rIns="0" bIns="0" rtlCol="0">
              <a:spAutoFit/>
            </a:bodyPr>
            <a:lstStyle/>
            <a:p>
              <a:pPr>
                <a:spcAft>
                  <a:spcPts val="250"/>
                </a:spcAft>
              </a:pPr>
              <a:r>
                <a:rPr lang="en-US" altLang="zh-CN" sz="800" dirty="0"/>
                <a:t>R2C2_ONT</a:t>
              </a:r>
              <a:endParaRPr lang="zh-CN" altLang="en-US" sz="800" baseline="-25000" dirty="0"/>
            </a:p>
          </p:txBody>
        </p:sp>
        <p:sp>
          <p:nvSpPr>
            <p:cNvPr id="67" name="TextBox 66"/>
            <p:cNvSpPr txBox="1"/>
            <p:nvPr/>
          </p:nvSpPr>
          <p:spPr>
            <a:xfrm>
              <a:off x="4055953" y="2533136"/>
              <a:ext cx="901810" cy="123111"/>
            </a:xfrm>
            <a:prstGeom prst="rect">
              <a:avLst/>
            </a:prstGeom>
            <a:noFill/>
          </p:spPr>
          <p:txBody>
            <a:bodyPr wrap="square" lIns="0" tIns="0" rIns="0" bIns="0" rtlCol="0">
              <a:spAutoFit/>
            </a:bodyPr>
            <a:lstStyle/>
            <a:p>
              <a:pPr>
                <a:spcAft>
                  <a:spcPts val="250"/>
                </a:spcAft>
              </a:pPr>
              <a:r>
                <a:rPr lang="en-US" altLang="zh-CN" sz="800" dirty="0" err="1"/>
                <a:t>CapTrap_ONT</a:t>
              </a:r>
              <a:endParaRPr lang="zh-CN" altLang="en-US" sz="800" baseline="-25000" dirty="0"/>
            </a:p>
          </p:txBody>
        </p:sp>
        <p:sp>
          <p:nvSpPr>
            <p:cNvPr id="68" name="TextBox 67"/>
            <p:cNvSpPr txBox="1"/>
            <p:nvPr/>
          </p:nvSpPr>
          <p:spPr>
            <a:xfrm>
              <a:off x="5443867" y="2533136"/>
              <a:ext cx="901810" cy="123111"/>
            </a:xfrm>
            <a:prstGeom prst="rect">
              <a:avLst/>
            </a:prstGeom>
            <a:noFill/>
          </p:spPr>
          <p:txBody>
            <a:bodyPr wrap="square" lIns="0" tIns="0" rIns="0" bIns="0" rtlCol="0">
              <a:spAutoFit/>
            </a:bodyPr>
            <a:lstStyle/>
            <a:p>
              <a:pPr>
                <a:spcAft>
                  <a:spcPts val="250"/>
                </a:spcAft>
              </a:pPr>
              <a:r>
                <a:rPr lang="en-US" altLang="zh-CN" sz="800" dirty="0" err="1"/>
                <a:t>CapTrap_PacBio</a:t>
              </a:r>
              <a:endParaRPr lang="zh-CN" altLang="en-US" sz="800" baseline="-25000" dirty="0"/>
            </a:p>
          </p:txBody>
        </p:sp>
        <p:sp>
          <p:nvSpPr>
            <p:cNvPr id="69" name="TextBox 68"/>
            <p:cNvSpPr txBox="1"/>
            <p:nvPr/>
          </p:nvSpPr>
          <p:spPr>
            <a:xfrm>
              <a:off x="6831681" y="2533136"/>
              <a:ext cx="901810" cy="123111"/>
            </a:xfrm>
            <a:prstGeom prst="rect">
              <a:avLst/>
            </a:prstGeom>
            <a:noFill/>
          </p:spPr>
          <p:txBody>
            <a:bodyPr wrap="square" lIns="0" tIns="0" rIns="0" bIns="0" rtlCol="0">
              <a:spAutoFit/>
            </a:bodyPr>
            <a:lstStyle/>
            <a:p>
              <a:pPr>
                <a:spcAft>
                  <a:spcPts val="250"/>
                </a:spcAft>
              </a:pPr>
              <a:r>
                <a:rPr lang="en-US" altLang="zh-CN" sz="800" dirty="0" err="1"/>
                <a:t>cDNA_ONT</a:t>
              </a:r>
              <a:endParaRPr lang="zh-CN" altLang="en-US" sz="800" baseline="-25000" dirty="0"/>
            </a:p>
          </p:txBody>
        </p:sp>
        <p:sp>
          <p:nvSpPr>
            <p:cNvPr id="70" name="TextBox 69"/>
            <p:cNvSpPr txBox="1"/>
            <p:nvPr/>
          </p:nvSpPr>
          <p:spPr>
            <a:xfrm>
              <a:off x="8203216" y="2533136"/>
              <a:ext cx="901810" cy="123111"/>
            </a:xfrm>
            <a:prstGeom prst="rect">
              <a:avLst/>
            </a:prstGeom>
            <a:noFill/>
          </p:spPr>
          <p:txBody>
            <a:bodyPr wrap="square" lIns="0" tIns="0" rIns="0" bIns="0" rtlCol="0">
              <a:spAutoFit/>
            </a:bodyPr>
            <a:lstStyle/>
            <a:p>
              <a:pPr>
                <a:spcAft>
                  <a:spcPts val="250"/>
                </a:spcAft>
              </a:pPr>
              <a:r>
                <a:rPr lang="en-US" altLang="zh-CN" sz="800" dirty="0" err="1"/>
                <a:t>dRNA_ONT</a:t>
              </a:r>
              <a:endParaRPr lang="zh-CN" altLang="en-US" sz="800" baseline="-25000" dirty="0"/>
            </a:p>
          </p:txBody>
        </p:sp>
        <p:sp>
          <p:nvSpPr>
            <p:cNvPr id="71" name="TextBox 70"/>
            <p:cNvSpPr txBox="1"/>
            <p:nvPr/>
          </p:nvSpPr>
          <p:spPr>
            <a:xfrm>
              <a:off x="9600113" y="2533136"/>
              <a:ext cx="901810" cy="123111"/>
            </a:xfrm>
            <a:prstGeom prst="rect">
              <a:avLst/>
            </a:prstGeom>
            <a:noFill/>
          </p:spPr>
          <p:txBody>
            <a:bodyPr wrap="square" lIns="0" tIns="0" rIns="0" bIns="0" rtlCol="0">
              <a:spAutoFit/>
            </a:bodyPr>
            <a:lstStyle/>
            <a:p>
              <a:pPr>
                <a:spcAft>
                  <a:spcPts val="250"/>
                </a:spcAft>
              </a:pPr>
              <a:r>
                <a:rPr lang="en-US" altLang="zh-CN" sz="800" dirty="0" err="1"/>
                <a:t>cDNA_PacBio</a:t>
              </a:r>
              <a:endParaRPr lang="zh-CN" altLang="en-US" sz="800" baseline="-25000" dirty="0"/>
            </a:p>
          </p:txBody>
        </p:sp>
        <p:sp>
          <p:nvSpPr>
            <p:cNvPr id="72" name="TextBox 71"/>
            <p:cNvSpPr txBox="1"/>
            <p:nvPr/>
          </p:nvSpPr>
          <p:spPr>
            <a:xfrm>
              <a:off x="10978901" y="2533136"/>
              <a:ext cx="901810" cy="123111"/>
            </a:xfrm>
            <a:prstGeom prst="rect">
              <a:avLst/>
            </a:prstGeom>
            <a:noFill/>
          </p:spPr>
          <p:txBody>
            <a:bodyPr wrap="square" lIns="0" tIns="0" rIns="0" bIns="0" rtlCol="0">
              <a:spAutoFit/>
            </a:bodyPr>
            <a:lstStyle/>
            <a:p>
              <a:pPr>
                <a:spcAft>
                  <a:spcPts val="250"/>
                </a:spcAft>
              </a:pPr>
              <a:r>
                <a:rPr lang="en-US" altLang="zh-CN" sz="800" dirty="0"/>
                <a:t>R2C2_ONT</a:t>
              </a:r>
              <a:endParaRPr lang="zh-CN" altLang="en-US" sz="800" baseline="-25000" dirty="0"/>
            </a:p>
          </p:txBody>
        </p:sp>
        <p:sp>
          <p:nvSpPr>
            <p:cNvPr id="73" name="TextBox 72"/>
            <p:cNvSpPr txBox="1"/>
            <p:nvPr/>
          </p:nvSpPr>
          <p:spPr>
            <a:xfrm>
              <a:off x="4055953" y="3930554"/>
              <a:ext cx="901810" cy="123111"/>
            </a:xfrm>
            <a:prstGeom prst="rect">
              <a:avLst/>
            </a:prstGeom>
            <a:noFill/>
          </p:spPr>
          <p:txBody>
            <a:bodyPr wrap="square" lIns="0" tIns="0" rIns="0" bIns="0" rtlCol="0">
              <a:spAutoFit/>
            </a:bodyPr>
            <a:lstStyle/>
            <a:p>
              <a:pPr>
                <a:spcAft>
                  <a:spcPts val="250"/>
                </a:spcAft>
              </a:pPr>
              <a:r>
                <a:rPr lang="en-US" altLang="zh-CN" sz="800" dirty="0" err="1"/>
                <a:t>cDNA_ONT</a:t>
              </a:r>
              <a:endParaRPr lang="zh-CN" altLang="en-US" sz="800" baseline="-25000" dirty="0"/>
            </a:p>
          </p:txBody>
        </p:sp>
        <p:sp>
          <p:nvSpPr>
            <p:cNvPr id="74" name="TextBox 73"/>
            <p:cNvSpPr txBox="1"/>
            <p:nvPr/>
          </p:nvSpPr>
          <p:spPr>
            <a:xfrm>
              <a:off x="5443867" y="3930554"/>
              <a:ext cx="901810" cy="123111"/>
            </a:xfrm>
            <a:prstGeom prst="rect">
              <a:avLst/>
            </a:prstGeom>
            <a:noFill/>
          </p:spPr>
          <p:txBody>
            <a:bodyPr wrap="square" lIns="0" tIns="0" rIns="0" bIns="0" rtlCol="0">
              <a:spAutoFit/>
            </a:bodyPr>
            <a:lstStyle/>
            <a:p>
              <a:pPr>
                <a:spcAft>
                  <a:spcPts val="250"/>
                </a:spcAft>
              </a:pPr>
              <a:r>
                <a:rPr lang="en-US" altLang="zh-CN" sz="800" dirty="0" err="1"/>
                <a:t>dRNA_ONT</a:t>
              </a:r>
              <a:endParaRPr lang="zh-CN" altLang="en-US" sz="800" baseline="-25000" dirty="0"/>
            </a:p>
          </p:txBody>
        </p:sp>
        <p:sp>
          <p:nvSpPr>
            <p:cNvPr id="75" name="TextBox 74"/>
            <p:cNvSpPr txBox="1"/>
            <p:nvPr/>
          </p:nvSpPr>
          <p:spPr>
            <a:xfrm>
              <a:off x="6831681" y="3930554"/>
              <a:ext cx="901810" cy="123111"/>
            </a:xfrm>
            <a:prstGeom prst="rect">
              <a:avLst/>
            </a:prstGeom>
            <a:noFill/>
          </p:spPr>
          <p:txBody>
            <a:bodyPr wrap="square" lIns="0" tIns="0" rIns="0" bIns="0" rtlCol="0">
              <a:spAutoFit/>
            </a:bodyPr>
            <a:lstStyle/>
            <a:p>
              <a:pPr>
                <a:spcAft>
                  <a:spcPts val="250"/>
                </a:spcAft>
              </a:pPr>
              <a:r>
                <a:rPr lang="en-US" altLang="zh-CN" sz="800" dirty="0" err="1"/>
                <a:t>cDNA_PacBio</a:t>
              </a:r>
              <a:endParaRPr lang="zh-CN" altLang="en-US" sz="800" baseline="-25000" dirty="0"/>
            </a:p>
          </p:txBody>
        </p:sp>
        <p:sp>
          <p:nvSpPr>
            <p:cNvPr id="76" name="TextBox 75"/>
            <p:cNvSpPr txBox="1"/>
            <p:nvPr/>
          </p:nvSpPr>
          <p:spPr>
            <a:xfrm>
              <a:off x="8203216" y="3930554"/>
              <a:ext cx="901810" cy="123111"/>
            </a:xfrm>
            <a:prstGeom prst="rect">
              <a:avLst/>
            </a:prstGeom>
            <a:noFill/>
          </p:spPr>
          <p:txBody>
            <a:bodyPr wrap="square" lIns="0" tIns="0" rIns="0" bIns="0" rtlCol="0">
              <a:spAutoFit/>
            </a:bodyPr>
            <a:lstStyle/>
            <a:p>
              <a:pPr>
                <a:spcAft>
                  <a:spcPts val="250"/>
                </a:spcAft>
              </a:pPr>
              <a:r>
                <a:rPr lang="en-US" altLang="zh-CN" sz="800" dirty="0" err="1"/>
                <a:t>cDNA_PacBio</a:t>
              </a:r>
              <a:endParaRPr lang="zh-CN" altLang="en-US" sz="800" baseline="-25000" dirty="0"/>
            </a:p>
          </p:txBody>
        </p:sp>
        <p:sp>
          <p:nvSpPr>
            <p:cNvPr id="77" name="TextBox 76"/>
            <p:cNvSpPr txBox="1"/>
            <p:nvPr/>
          </p:nvSpPr>
          <p:spPr>
            <a:xfrm>
              <a:off x="9600113" y="3930554"/>
              <a:ext cx="901810" cy="123111"/>
            </a:xfrm>
            <a:prstGeom prst="rect">
              <a:avLst/>
            </a:prstGeom>
            <a:noFill/>
          </p:spPr>
          <p:txBody>
            <a:bodyPr wrap="square" lIns="0" tIns="0" rIns="0" bIns="0" rtlCol="0">
              <a:spAutoFit/>
            </a:bodyPr>
            <a:lstStyle/>
            <a:p>
              <a:pPr>
                <a:spcAft>
                  <a:spcPts val="250"/>
                </a:spcAft>
              </a:pPr>
              <a:r>
                <a:rPr lang="en-US" altLang="zh-CN" sz="800" dirty="0" err="1"/>
                <a:t>cDNA_ONT</a:t>
              </a:r>
              <a:endParaRPr lang="zh-CN" altLang="en-US" sz="800" baseline="-25000" dirty="0"/>
            </a:p>
          </p:txBody>
        </p:sp>
        <p:sp>
          <p:nvSpPr>
            <p:cNvPr id="78" name="TextBox 77"/>
            <p:cNvSpPr txBox="1"/>
            <p:nvPr/>
          </p:nvSpPr>
          <p:spPr>
            <a:xfrm>
              <a:off x="10978901" y="3930554"/>
              <a:ext cx="901810" cy="123111"/>
            </a:xfrm>
            <a:prstGeom prst="rect">
              <a:avLst/>
            </a:prstGeom>
            <a:noFill/>
          </p:spPr>
          <p:txBody>
            <a:bodyPr wrap="square" lIns="0" tIns="0" rIns="0" bIns="0" rtlCol="0">
              <a:spAutoFit/>
            </a:bodyPr>
            <a:lstStyle/>
            <a:p>
              <a:pPr>
                <a:spcAft>
                  <a:spcPts val="250"/>
                </a:spcAft>
              </a:pPr>
              <a:r>
                <a:rPr lang="en-US" altLang="zh-CN" sz="800" dirty="0" err="1"/>
                <a:t>dRNA_ONT</a:t>
              </a:r>
              <a:endParaRPr lang="zh-CN" altLang="en-US" sz="800" baseline="-25000" dirty="0"/>
            </a:p>
          </p:txBody>
        </p:sp>
        <p:sp>
          <p:nvSpPr>
            <p:cNvPr id="79" name="TextBox 78"/>
            <p:cNvSpPr txBox="1"/>
            <p:nvPr/>
          </p:nvSpPr>
          <p:spPr>
            <a:xfrm>
              <a:off x="4055953" y="5510481"/>
              <a:ext cx="901810" cy="123111"/>
            </a:xfrm>
            <a:prstGeom prst="rect">
              <a:avLst/>
            </a:prstGeom>
            <a:noFill/>
          </p:spPr>
          <p:txBody>
            <a:bodyPr wrap="square" lIns="0" tIns="0" rIns="0" bIns="0" rtlCol="0">
              <a:spAutoFit/>
            </a:bodyPr>
            <a:lstStyle/>
            <a:p>
              <a:pPr>
                <a:spcAft>
                  <a:spcPts val="250"/>
                </a:spcAft>
              </a:pPr>
              <a:r>
                <a:rPr lang="en-US" altLang="zh-CN" sz="800" dirty="0" err="1"/>
                <a:t>CapTrap_ONT</a:t>
              </a:r>
              <a:endParaRPr lang="zh-CN" altLang="en-US" sz="800" baseline="-25000" dirty="0"/>
            </a:p>
          </p:txBody>
        </p:sp>
        <p:sp>
          <p:nvSpPr>
            <p:cNvPr id="80" name="TextBox 79"/>
            <p:cNvSpPr txBox="1"/>
            <p:nvPr/>
          </p:nvSpPr>
          <p:spPr>
            <a:xfrm>
              <a:off x="5443867" y="5510481"/>
              <a:ext cx="901810" cy="123111"/>
            </a:xfrm>
            <a:prstGeom prst="rect">
              <a:avLst/>
            </a:prstGeom>
            <a:noFill/>
          </p:spPr>
          <p:txBody>
            <a:bodyPr wrap="square" lIns="0" tIns="0" rIns="0" bIns="0" rtlCol="0">
              <a:spAutoFit/>
            </a:bodyPr>
            <a:lstStyle/>
            <a:p>
              <a:pPr>
                <a:spcAft>
                  <a:spcPts val="250"/>
                </a:spcAft>
              </a:pPr>
              <a:r>
                <a:rPr lang="en-US" altLang="zh-CN" sz="800" dirty="0" err="1"/>
                <a:t>CapTrap_PacBio</a:t>
              </a:r>
              <a:endParaRPr lang="zh-CN" altLang="en-US" sz="800" baseline="-25000" dirty="0"/>
            </a:p>
          </p:txBody>
        </p:sp>
        <p:sp>
          <p:nvSpPr>
            <p:cNvPr id="81" name="TextBox 80"/>
            <p:cNvSpPr txBox="1"/>
            <p:nvPr/>
          </p:nvSpPr>
          <p:spPr>
            <a:xfrm>
              <a:off x="6831681" y="5510481"/>
              <a:ext cx="901810" cy="123111"/>
            </a:xfrm>
            <a:prstGeom prst="rect">
              <a:avLst/>
            </a:prstGeom>
            <a:noFill/>
          </p:spPr>
          <p:txBody>
            <a:bodyPr wrap="square" lIns="0" tIns="0" rIns="0" bIns="0" rtlCol="0">
              <a:spAutoFit/>
            </a:bodyPr>
            <a:lstStyle/>
            <a:p>
              <a:pPr>
                <a:spcAft>
                  <a:spcPts val="250"/>
                </a:spcAft>
              </a:pPr>
              <a:r>
                <a:rPr lang="en-US" altLang="zh-CN" sz="800" dirty="0" err="1"/>
                <a:t>cDNA_ONT</a:t>
              </a:r>
              <a:endParaRPr lang="zh-CN" altLang="en-US" sz="800" baseline="-25000" dirty="0"/>
            </a:p>
          </p:txBody>
        </p:sp>
        <p:sp>
          <p:nvSpPr>
            <p:cNvPr id="82" name="TextBox 81"/>
            <p:cNvSpPr txBox="1"/>
            <p:nvPr/>
          </p:nvSpPr>
          <p:spPr>
            <a:xfrm>
              <a:off x="8203216" y="5510481"/>
              <a:ext cx="901810" cy="123111"/>
            </a:xfrm>
            <a:prstGeom prst="rect">
              <a:avLst/>
            </a:prstGeom>
            <a:noFill/>
          </p:spPr>
          <p:txBody>
            <a:bodyPr wrap="square" lIns="0" tIns="0" rIns="0" bIns="0" rtlCol="0">
              <a:spAutoFit/>
            </a:bodyPr>
            <a:lstStyle/>
            <a:p>
              <a:pPr>
                <a:spcAft>
                  <a:spcPts val="250"/>
                </a:spcAft>
              </a:pPr>
              <a:r>
                <a:rPr lang="en-US" altLang="zh-CN" sz="800" dirty="0" err="1"/>
                <a:t>dRNA_ONT</a:t>
              </a:r>
              <a:endParaRPr lang="zh-CN" altLang="en-US" sz="800" baseline="-25000" dirty="0"/>
            </a:p>
          </p:txBody>
        </p:sp>
        <p:sp>
          <p:nvSpPr>
            <p:cNvPr id="83" name="TextBox 82"/>
            <p:cNvSpPr txBox="1"/>
            <p:nvPr/>
          </p:nvSpPr>
          <p:spPr>
            <a:xfrm>
              <a:off x="9600113" y="5510481"/>
              <a:ext cx="901810" cy="123111"/>
            </a:xfrm>
            <a:prstGeom prst="rect">
              <a:avLst/>
            </a:prstGeom>
            <a:noFill/>
          </p:spPr>
          <p:txBody>
            <a:bodyPr wrap="square" lIns="0" tIns="0" rIns="0" bIns="0" rtlCol="0">
              <a:spAutoFit/>
            </a:bodyPr>
            <a:lstStyle/>
            <a:p>
              <a:pPr>
                <a:spcAft>
                  <a:spcPts val="250"/>
                </a:spcAft>
              </a:pPr>
              <a:r>
                <a:rPr lang="en-US" altLang="zh-CN" sz="800" dirty="0" err="1"/>
                <a:t>cDNA_Illumina</a:t>
              </a:r>
              <a:endParaRPr lang="zh-CN" altLang="en-US" sz="800" baseline="-2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down)">
                                      <p:cBhvr>
                                        <p:cTn id="1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in SIRV set-4 data</a:t>
            </a:r>
            <a:endParaRPr lang="zh-CN" altLang="en-US" sz="3200" dirty="0"/>
          </a:p>
        </p:txBody>
      </p:sp>
      <p:grpSp>
        <p:nvGrpSpPr>
          <p:cNvPr id="21" name="组合 20"/>
          <p:cNvGrpSpPr/>
          <p:nvPr/>
        </p:nvGrpSpPr>
        <p:grpSpPr>
          <a:xfrm>
            <a:off x="514295" y="781013"/>
            <a:ext cx="10871464" cy="5735604"/>
            <a:chOff x="1057275" y="781013"/>
            <a:chExt cx="4352507" cy="2296311"/>
          </a:xfrm>
        </p:grpSpPr>
        <p:pic>
          <p:nvPicPr>
            <p:cNvPr id="3" name="图片 2" descr="Fig_ARR_H1.tif"/>
            <p:cNvPicPr>
              <a:picLocks noChangeAspect="1"/>
            </p:cNvPicPr>
            <p:nvPr/>
          </p:nvPicPr>
          <p:blipFill>
            <a:blip r:embed="rId3"/>
            <a:stretch>
              <a:fillRect/>
            </a:stretch>
          </p:blipFill>
          <p:spPr>
            <a:xfrm>
              <a:off x="1174281" y="973883"/>
              <a:ext cx="4235501" cy="2033626"/>
            </a:xfrm>
            <a:prstGeom prst="rect">
              <a:avLst/>
            </a:prstGeom>
          </p:spPr>
        </p:pic>
        <p:sp>
          <p:nvSpPr>
            <p:cNvPr id="8" name="TextBox 7"/>
            <p:cNvSpPr txBox="1"/>
            <p:nvPr/>
          </p:nvSpPr>
          <p:spPr>
            <a:xfrm>
              <a:off x="1289785" y="781013"/>
              <a:ext cx="4098051" cy="98577"/>
            </a:xfrm>
            <a:prstGeom prst="rect">
              <a:avLst/>
            </a:prstGeom>
            <a:noFill/>
          </p:spPr>
          <p:txBody>
            <a:bodyPr wrap="square" lIns="0" tIns="0" rIns="0" bIns="0" rtlCol="0">
              <a:spAutoFit/>
            </a:bodyPr>
            <a:lstStyle/>
            <a:p>
              <a:pPr algn="ctr">
                <a:spcAft>
                  <a:spcPts val="250"/>
                </a:spcAft>
              </a:pPr>
              <a:r>
                <a:rPr lang="en-US" altLang="zh-CN" sz="1600" dirty="0"/>
                <a:t>H1-hESC</a:t>
              </a:r>
              <a:endParaRPr lang="zh-CN" altLang="en-US" sz="1600" baseline="-25000" dirty="0"/>
            </a:p>
          </p:txBody>
        </p:sp>
        <p:sp>
          <p:nvSpPr>
            <p:cNvPr id="13" name="TextBox 12"/>
            <p:cNvSpPr txBox="1"/>
            <p:nvPr/>
          </p:nvSpPr>
          <p:spPr>
            <a:xfrm rot="16200000">
              <a:off x="629189" y="1896207"/>
              <a:ext cx="967071" cy="110900"/>
            </a:xfrm>
            <a:prstGeom prst="rect">
              <a:avLst/>
            </a:prstGeom>
            <a:noFill/>
          </p:spPr>
          <p:txBody>
            <a:bodyPr wrap="square" lIns="0" tIns="0" rIns="0" bIns="0" rtlCol="0">
              <a:spAutoFit/>
            </a:bodyPr>
            <a:lstStyle/>
            <a:p>
              <a:pPr algn="ctr">
                <a:spcAft>
                  <a:spcPts val="250"/>
                </a:spcAft>
              </a:pPr>
              <a:r>
                <a:rPr lang="en-US" altLang="zh-CN" dirty="0"/>
                <a:t>Frequency</a:t>
              </a:r>
              <a:endParaRPr lang="zh-CN" altLang="en-US" sz="900" baseline="-25000" dirty="0"/>
            </a:p>
          </p:txBody>
        </p:sp>
        <p:sp>
          <p:nvSpPr>
            <p:cNvPr id="14" name="TextBox 13"/>
            <p:cNvSpPr txBox="1"/>
            <p:nvPr/>
          </p:nvSpPr>
          <p:spPr>
            <a:xfrm>
              <a:off x="2623264" y="2966424"/>
              <a:ext cx="1431092" cy="110900"/>
            </a:xfrm>
            <a:prstGeom prst="rect">
              <a:avLst/>
            </a:prstGeom>
            <a:noFill/>
          </p:spPr>
          <p:txBody>
            <a:bodyPr wrap="square" lIns="0" tIns="0" rIns="0" bIns="0" rtlCol="0">
              <a:spAutoFit/>
            </a:bodyPr>
            <a:lstStyle/>
            <a:p>
              <a:pPr algn="ctr">
                <a:spcAft>
                  <a:spcPts val="250"/>
                </a:spcAft>
              </a:pPr>
              <a:r>
                <a:rPr lang="en-US" altLang="zh-CN" dirty="0"/>
                <a:t>ARR</a:t>
              </a:r>
              <a:endParaRPr lang="zh-CN" altLang="en-US" baseline="-25000" dirty="0"/>
            </a:p>
          </p:txBody>
        </p:sp>
      </p:grpSp>
      <p:sp>
        <p:nvSpPr>
          <p:cNvPr id="25" name="文本框 8">
            <a:extLst>
              <a:ext uri="{FF2B5EF4-FFF2-40B4-BE49-F238E27FC236}">
                <a16:creationId xmlns:a16="http://schemas.microsoft.com/office/drawing/2014/main" id="{0196946D-AEE6-1F47-9357-DBD3C46F4716}"/>
              </a:ext>
            </a:extLst>
          </p:cNvPr>
          <p:cNvSpPr txBox="1"/>
          <p:nvPr/>
        </p:nvSpPr>
        <p:spPr>
          <a:xfrm>
            <a:off x="8364423" y="3808224"/>
            <a:ext cx="4098925" cy="338554"/>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sz="1600" b="1" dirty="0">
                <a:latin typeface="Arial" pitchFamily="34" charset="0"/>
                <a:cs typeface="Arial" pitchFamily="34" charset="0"/>
              </a:rPr>
              <a:t>Abundance Recovery Rate (ARR)</a:t>
            </a:r>
            <a:endParaRPr lang="en-US" altLang="zh-CN" sz="1600" dirty="0">
              <a:latin typeface="Arial" pitchFamily="34" charset="0"/>
              <a:cs typeface="Arial" pitchFamily="34" charset="0"/>
            </a:endParaRPr>
          </a:p>
        </p:txBody>
      </p:sp>
      <p:pic>
        <p:nvPicPr>
          <p:cNvPr id="26" name="Picture 2">
            <a:extLst>
              <a:ext uri="{FF2B5EF4-FFF2-40B4-BE49-F238E27FC236}">
                <a16:creationId xmlns:a16="http://schemas.microsoft.com/office/drawing/2014/main" id="{DF95498A-3C65-6142-9E30-E8D2C79DC0BB}"/>
              </a:ext>
            </a:extLst>
          </p:cNvPr>
          <p:cNvPicPr>
            <a:picLocks noChangeAspect="1" noChangeArrowheads="1"/>
          </p:cNvPicPr>
          <p:nvPr/>
        </p:nvPicPr>
        <p:blipFill>
          <a:blip r:embed="rId4"/>
          <a:srcRect/>
          <a:stretch>
            <a:fillRect/>
          </a:stretch>
        </p:blipFill>
        <p:spPr bwMode="auto">
          <a:xfrm>
            <a:off x="8836971" y="4146778"/>
            <a:ext cx="2711450" cy="571500"/>
          </a:xfrm>
          <a:prstGeom prst="rect">
            <a:avLst/>
          </a:prstGeom>
          <a:noFill/>
          <a:ln w="9525">
            <a:noFill/>
            <a:miter lim="800000"/>
            <a:headEnd/>
            <a:tailEnd/>
          </a:ln>
        </p:spPr>
      </p:pic>
    </p:spTree>
    <p:extLst>
      <p:ext uri="{BB962C8B-B14F-4D97-AF65-F5344CB8AC3E}">
        <p14:creationId xmlns:p14="http://schemas.microsoft.com/office/powerpoint/2010/main" val="421768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8157"/>
                  </a:schemeClr>
                </a:solidFill>
              </a:rPr>
              <a:t>Irreproducibility </a:t>
            </a:r>
            <a:endParaRPr lang="zh-CN" altLang="en-US" sz="1588" b="1" dirty="0">
              <a:solidFill>
                <a:schemeClr val="tx1">
                  <a:alpha val="28157"/>
                </a:schemeClr>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8157"/>
                  </a:schemeClr>
                </a:solidFill>
              </a:rPr>
              <a:t>Consistency </a:t>
            </a:r>
            <a:endParaRPr lang="zh-CN" altLang="en-US" sz="1588" b="1" dirty="0">
              <a:solidFill>
                <a:schemeClr val="tx1">
                  <a:alpha val="28157"/>
                </a:schemeClr>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8157"/>
                  </a:schemeClr>
                </a:solidFill>
              </a:rPr>
              <a:t>Resolution Entropy </a:t>
            </a:r>
            <a:endParaRPr lang="zh-CN" altLang="en-US" sz="1588" b="1" dirty="0">
              <a:solidFill>
                <a:schemeClr val="tx1">
                  <a:alpha val="28157"/>
                </a:schemeClr>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solidFill>
                <a:schemeClr val="tx1">
                  <a:alpha val="28157"/>
                </a:schemeClr>
              </a:solidFill>
            </a:endParaRPr>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solidFill>
              <a:schemeClr val="accent1">
                <a:alpha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solidFill>
              </a:rPr>
              <a:t>Statistical measures</a:t>
            </a:r>
            <a:endParaRPr lang="zh-CN" altLang="en-US" sz="1588" b="1" dirty="0">
              <a:solidFill>
                <a:srgbClr val="FF0000"/>
              </a:solidFill>
            </a:endParaRPr>
          </a:p>
        </p:txBody>
      </p:sp>
      <p:grpSp>
        <p:nvGrpSpPr>
          <p:cNvPr id="42" name="Group 41">
            <a:extLst>
              <a:ext uri="{FF2B5EF4-FFF2-40B4-BE49-F238E27FC236}">
                <a16:creationId xmlns:a16="http://schemas.microsoft.com/office/drawing/2014/main" id="{ABF18421-DC54-B44A-BEF2-D780B37D9C7E}"/>
              </a:ext>
            </a:extLst>
          </p:cNvPr>
          <p:cNvGrpSpPr/>
          <p:nvPr/>
        </p:nvGrpSpPr>
        <p:grpSpPr>
          <a:xfrm>
            <a:off x="6255870" y="4364776"/>
            <a:ext cx="2367243" cy="2084294"/>
            <a:chOff x="9065374" y="4432011"/>
            <a:chExt cx="2367243" cy="2084294"/>
          </a:xfrm>
        </p:grpSpPr>
        <p:sp>
          <p:nvSpPr>
            <p:cNvPr id="14" name="圆角矩形 124">
              <a:extLst>
                <a:ext uri="{FF2B5EF4-FFF2-40B4-BE49-F238E27FC236}">
                  <a16:creationId xmlns:a16="http://schemas.microsoft.com/office/drawing/2014/main" id="{A717091F-2027-184C-9C4B-7B55BB6F4CFF}"/>
                </a:ext>
              </a:extLst>
            </p:cNvPr>
            <p:cNvSpPr/>
            <p:nvPr/>
          </p:nvSpPr>
          <p:spPr>
            <a:xfrm>
              <a:off x="9166227" y="5037129"/>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ARR</a:t>
              </a:r>
              <a:endParaRPr lang="zh-CN" altLang="en-US" sz="1588" b="1" dirty="0">
                <a:solidFill>
                  <a:schemeClr val="tx1"/>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9173230" y="5507776"/>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NRMSE</a:t>
              </a:r>
              <a:endParaRPr lang="zh-CN" altLang="en-US" sz="1588" b="1" dirty="0">
                <a:solidFill>
                  <a:schemeClr val="tx1"/>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9173230" y="5978423"/>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MRD</a:t>
              </a:r>
              <a:endParaRPr lang="zh-CN" altLang="en-US" sz="1588" b="1" dirty="0">
                <a:solidFill>
                  <a:schemeClr val="tx1"/>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9065374" y="4432011"/>
              <a:ext cx="2367243" cy="208429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9166227" y="4566482"/>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Correlation</a:t>
              </a:r>
              <a:endParaRPr lang="zh-CN" altLang="en-US" sz="1588" b="1" dirty="0">
                <a:solidFill>
                  <a:schemeClr val="tx1"/>
                </a:solidFill>
              </a:endParaRPr>
            </a:p>
          </p:txBody>
        </p:sp>
      </p:gr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8157"/>
                  </a:schemeClr>
                </a:solidFill>
              </a:rPr>
              <a:t>Raw real data </a:t>
            </a:r>
            <a:endParaRPr lang="zh-CN" altLang="en-US" sz="1588" b="1" dirty="0">
              <a:solidFill>
                <a:schemeClr val="tx1">
                  <a:alpha val="28157"/>
                </a:schemeClr>
              </a:solidFill>
            </a:endParaRPr>
          </a:p>
        </p:txBody>
      </p: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Simulation data </a:t>
            </a:r>
            <a:endParaRPr lang="zh-CN" altLang="en-US" sz="1588" b="1" dirty="0">
              <a:solidFill>
                <a:schemeClr val="tx1"/>
              </a:solidFill>
            </a:endParaRPr>
          </a:p>
        </p:txBody>
      </p:sp>
      <p:cxnSp>
        <p:nvCxnSpPr>
          <p:cNvPr id="24" name="肘形连接符 21">
            <a:extLst>
              <a:ext uri="{FF2B5EF4-FFF2-40B4-BE49-F238E27FC236}">
                <a16:creationId xmlns:a16="http://schemas.microsoft.com/office/drawing/2014/main" id="{6FB63981-879B-8A49-B02F-3A2331752D1E}"/>
              </a:ext>
            </a:extLst>
          </p:cNvPr>
          <p:cNvCxnSpPr>
            <a:stCxn id="21" idx="2"/>
            <a:endCxn id="22" idx="0"/>
          </p:cNvCxnSpPr>
          <p:nvPr/>
        </p:nvCxnSpPr>
        <p:spPr>
          <a:xfrm rot="5400000">
            <a:off x="4513219" y="313899"/>
            <a:ext cx="532364" cy="2728448"/>
          </a:xfrm>
          <a:prstGeom prst="bentConnector3">
            <a:avLst>
              <a:gd name="adj1" fmla="val 50000"/>
            </a:avLst>
          </a:prstGeom>
          <a:ln>
            <a:solidFill>
              <a:schemeClr val="accent1">
                <a:alpha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stCxn id="21" idx="2"/>
            <a:endCxn id="23" idx="0"/>
          </p:cNvCxnSpPr>
          <p:nvPr/>
        </p:nvCxnSpPr>
        <p:spPr>
          <a:xfrm rot="16200000" flipH="1">
            <a:off x="7278085" y="277480"/>
            <a:ext cx="532364" cy="28012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8157"/>
                  </a:schemeClr>
                </a:solidFill>
              </a:rPr>
              <a:t>Multiple replicates </a:t>
            </a:r>
          </a:p>
          <a:p>
            <a:pPr algn="ctr"/>
            <a:r>
              <a:rPr lang="en-US" altLang="zh-CN" sz="1412" b="1" dirty="0">
                <a:solidFill>
                  <a:schemeClr val="tx1">
                    <a:alpha val="28157"/>
                  </a:schemeClr>
                </a:solidFill>
              </a:rPr>
              <a:t>(no ground truth)</a:t>
            </a:r>
            <a:endParaRPr lang="zh-CN" altLang="en-US" sz="1412" b="1" dirty="0">
              <a:solidFill>
                <a:schemeClr val="tx1">
                  <a:alpha val="28157"/>
                </a:schemeClr>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Single replicate data</a:t>
            </a:r>
          </a:p>
          <a:p>
            <a:pPr algn="ctr"/>
            <a:r>
              <a:rPr lang="en-US" altLang="zh-CN" sz="1412" b="1" dirty="0">
                <a:solidFill>
                  <a:schemeClr val="tx1"/>
                </a:solidFill>
              </a:rPr>
              <a:t>(</a:t>
            </a:r>
            <a:r>
              <a:rPr lang="en-US" altLang="zh-CN" sz="1412" b="1" dirty="0">
                <a:solidFill>
                  <a:srgbClr val="FF0000"/>
                </a:solidFill>
              </a:rPr>
              <a:t>ground truth is available</a:t>
            </a:r>
            <a:r>
              <a:rPr lang="en-US" altLang="zh-CN" sz="1412" b="1" dirty="0">
                <a:solidFill>
                  <a:schemeClr val="tx1"/>
                </a:solidFill>
              </a:rPr>
              <a:t>)</a:t>
            </a:r>
            <a:endParaRPr lang="zh-CN" altLang="en-US" sz="1412" b="1" dirty="0">
              <a:solidFill>
                <a:schemeClr val="tx1"/>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solidFill>
              <a:schemeClr val="accent1">
                <a:alpha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肘形连接符 74">
            <a:extLst>
              <a:ext uri="{FF2B5EF4-FFF2-40B4-BE49-F238E27FC236}">
                <a16:creationId xmlns:a16="http://schemas.microsoft.com/office/drawing/2014/main" id="{DD0875B2-40B9-5E4F-BF5E-F8E6124F4740}"/>
              </a:ext>
            </a:extLst>
          </p:cNvPr>
          <p:cNvCxnSpPr>
            <a:stCxn id="23" idx="2"/>
            <a:endCxn id="27" idx="0"/>
          </p:cNvCxnSpPr>
          <p:nvPr/>
        </p:nvCxnSpPr>
        <p:spPr>
          <a:xfrm rot="16200000" flipH="1">
            <a:off x="9393289" y="2101043"/>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8157"/>
                  </a:schemeClr>
                </a:solidFill>
              </a:rPr>
              <a:t>Cell mixture data</a:t>
            </a:r>
          </a:p>
          <a:p>
            <a:pPr algn="ctr"/>
            <a:r>
              <a:rPr lang="en-US" altLang="zh-CN" sz="1412" b="1" dirty="0">
                <a:solidFill>
                  <a:schemeClr val="tx1">
                    <a:alpha val="28157"/>
                  </a:schemeClr>
                </a:solidFill>
              </a:rPr>
              <a:t>(expected vs observed)</a:t>
            </a:r>
            <a:endParaRPr lang="zh-CN" altLang="en-US" sz="1412" b="1" dirty="0">
              <a:solidFill>
                <a:schemeClr val="tx1">
                  <a:alpha val="28157"/>
                </a:schemeClr>
              </a:solidFill>
            </a:endParaRPr>
          </a:p>
        </p:txBody>
      </p: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solidFill>
              <a:schemeClr val="accent1">
                <a:alpha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alpha val="28157"/>
                  </a:schemeClr>
                </a:solidFill>
              </a:rPr>
              <a:t>Synthetic data </a:t>
            </a:r>
            <a:endParaRPr lang="zh-CN" altLang="en-US" sz="1588" b="1" dirty="0">
              <a:solidFill>
                <a:schemeClr val="tx1">
                  <a:alpha val="28157"/>
                </a:schemeClr>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schemeClr>
          </a:solidFill>
          <a:ln>
            <a:solidFill>
              <a:schemeClr val="accent1">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alpha val="28157"/>
                  </a:schemeClr>
                </a:solidFill>
              </a:rPr>
              <a:t>SIRV data</a:t>
            </a:r>
          </a:p>
          <a:p>
            <a:pPr algn="ctr"/>
            <a:r>
              <a:rPr lang="en-US" altLang="zh-CN" sz="1412" b="1" dirty="0">
                <a:solidFill>
                  <a:schemeClr val="tx1">
                    <a:alpha val="28157"/>
                  </a:schemeClr>
                </a:solidFill>
              </a:rPr>
              <a:t>(ground truth is available)</a:t>
            </a:r>
            <a:endParaRPr lang="zh-CN" altLang="en-US" sz="1412" b="1" dirty="0">
              <a:solidFill>
                <a:schemeClr val="tx1">
                  <a:alpha val="28157"/>
                </a:schemeClr>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50095" y="2659424"/>
            <a:ext cx="601202" cy="280950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solidFill>
              <a:schemeClr val="accent1">
                <a:alpha val="2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p:cNvCxnSpPr>
          <p:nvPr/>
        </p:nvCxnSpPr>
        <p:spPr>
          <a:xfrm rot="16200000" flipH="1">
            <a:off x="5987969" y="1815924"/>
            <a:ext cx="309982" cy="1"/>
          </a:xfrm>
          <a:prstGeom prst="bentConnector3">
            <a:avLst>
              <a:gd name="adj1" fmla="val 50000"/>
            </a:avLst>
          </a:prstGeom>
          <a:ln>
            <a:solidFill>
              <a:schemeClr val="accent1">
                <a:alpha val="32948"/>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solidFill>
              <a:schemeClr val="accent1">
                <a:alpha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p:cNvCxnSpPr>
          <p:nvPr/>
        </p:nvCxnSpPr>
        <p:spPr>
          <a:xfrm rot="16200000" flipH="1">
            <a:off x="7290955" y="3915502"/>
            <a:ext cx="309982" cy="1"/>
          </a:xfrm>
          <a:prstGeom prst="bentConnector3">
            <a:avLst>
              <a:gd name="adj1" fmla="val 50000"/>
            </a:avLst>
          </a:prstGeom>
          <a:ln>
            <a:solidFill>
              <a:schemeClr val="accent1">
                <a:alpha val="25000"/>
              </a:schemeClr>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285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in simulation data</a:t>
            </a:r>
            <a:endParaRPr lang="zh-CN" altLang="en-US" sz="3200" dirty="0"/>
          </a:p>
        </p:txBody>
      </p:sp>
      <p:grpSp>
        <p:nvGrpSpPr>
          <p:cNvPr id="19" name="组合 18"/>
          <p:cNvGrpSpPr/>
          <p:nvPr/>
        </p:nvGrpSpPr>
        <p:grpSpPr>
          <a:xfrm>
            <a:off x="441797" y="845820"/>
            <a:ext cx="2514600" cy="5933937"/>
            <a:chOff x="675261" y="845820"/>
            <a:chExt cx="2514600" cy="5933937"/>
          </a:xfrm>
        </p:grpSpPr>
        <p:pic>
          <p:nvPicPr>
            <p:cNvPr id="16" name="图片 15" descr="fig_Simulation.tif"/>
            <p:cNvPicPr>
              <a:picLocks noChangeAspect="1"/>
            </p:cNvPicPr>
            <p:nvPr/>
          </p:nvPicPr>
          <p:blipFill>
            <a:blip r:embed="rId3"/>
            <a:srcRect b="67040"/>
            <a:stretch>
              <a:fillRect/>
            </a:stretch>
          </p:blipFill>
          <p:spPr>
            <a:xfrm>
              <a:off x="675261" y="845820"/>
              <a:ext cx="2514600" cy="1702827"/>
            </a:xfrm>
            <a:prstGeom prst="rect">
              <a:avLst/>
            </a:prstGeom>
          </p:spPr>
        </p:pic>
        <p:pic>
          <p:nvPicPr>
            <p:cNvPr id="17" name="图片 16" descr="fig_Simulation.tif"/>
            <p:cNvPicPr>
              <a:picLocks noChangeAspect="1"/>
            </p:cNvPicPr>
            <p:nvPr/>
          </p:nvPicPr>
          <p:blipFill>
            <a:blip r:embed="rId3"/>
            <a:srcRect t="52354" b="-179"/>
            <a:stretch>
              <a:fillRect/>
            </a:stretch>
          </p:blipFill>
          <p:spPr>
            <a:xfrm>
              <a:off x="675261" y="2626436"/>
              <a:ext cx="2514600" cy="2470825"/>
            </a:xfrm>
            <a:prstGeom prst="rect">
              <a:avLst/>
            </a:prstGeom>
          </p:spPr>
        </p:pic>
        <p:pic>
          <p:nvPicPr>
            <p:cNvPr id="18" name="图片 17" descr="fig_legend.tif"/>
            <p:cNvPicPr>
              <a:picLocks noChangeAspect="1"/>
            </p:cNvPicPr>
            <p:nvPr/>
          </p:nvPicPr>
          <p:blipFill>
            <a:blip r:embed="rId4"/>
            <a:stretch>
              <a:fillRect/>
            </a:stretch>
          </p:blipFill>
          <p:spPr>
            <a:xfrm>
              <a:off x="1290244" y="5097261"/>
              <a:ext cx="1362456" cy="1682496"/>
            </a:xfrm>
            <a:prstGeom prst="rect">
              <a:avLst/>
            </a:prstGeom>
          </p:spPr>
        </p:pic>
      </p:grpSp>
      <p:grpSp>
        <p:nvGrpSpPr>
          <p:cNvPr id="33" name="组合 32"/>
          <p:cNvGrpSpPr/>
          <p:nvPr/>
        </p:nvGrpSpPr>
        <p:grpSpPr>
          <a:xfrm>
            <a:off x="3296341" y="963429"/>
            <a:ext cx="8770372" cy="5012030"/>
            <a:chOff x="3396011" y="963429"/>
            <a:chExt cx="8770372" cy="5012030"/>
          </a:xfrm>
        </p:grpSpPr>
        <p:sp>
          <p:nvSpPr>
            <p:cNvPr id="10" name="TextBox 9"/>
            <p:cNvSpPr txBox="1"/>
            <p:nvPr/>
          </p:nvSpPr>
          <p:spPr>
            <a:xfrm>
              <a:off x="7506430" y="5760015"/>
              <a:ext cx="1673740" cy="215444"/>
            </a:xfrm>
            <a:prstGeom prst="rect">
              <a:avLst/>
            </a:prstGeom>
            <a:noFill/>
          </p:spPr>
          <p:txBody>
            <a:bodyPr wrap="square" lIns="0" tIns="0" rIns="0" bIns="0" rtlCol="0">
              <a:spAutoFit/>
            </a:bodyPr>
            <a:lstStyle/>
            <a:p>
              <a:pPr algn="ctr">
                <a:spcAft>
                  <a:spcPts val="250"/>
                </a:spcAft>
              </a:pPr>
              <a:r>
                <a:rPr lang="en-US" altLang="zh-CN" sz="1400" dirty="0"/>
                <a:t>Log2(True TPM+1)</a:t>
              </a:r>
              <a:endParaRPr lang="zh-CN" altLang="en-US" sz="1400" baseline="-25000" dirty="0"/>
            </a:p>
          </p:txBody>
        </p:sp>
        <p:grpSp>
          <p:nvGrpSpPr>
            <p:cNvPr id="13" name="组合 12"/>
            <p:cNvGrpSpPr>
              <a:grpSpLocks noChangeAspect="1"/>
            </p:cNvGrpSpPr>
            <p:nvPr/>
          </p:nvGrpSpPr>
          <p:grpSpPr>
            <a:xfrm>
              <a:off x="3916870" y="1040373"/>
              <a:ext cx="8249513" cy="4719642"/>
              <a:chOff x="136187" y="853705"/>
              <a:chExt cx="12530588" cy="7168896"/>
            </a:xfrm>
          </p:grpSpPr>
          <p:pic>
            <p:nvPicPr>
              <p:cNvPr id="14" name="图片 13" descr="Fig_Spearman_scatter1.tiff"/>
              <p:cNvPicPr>
                <a:picLocks noChangeAspect="1"/>
              </p:cNvPicPr>
              <p:nvPr/>
            </p:nvPicPr>
            <p:blipFill>
              <a:blip r:embed="rId5"/>
              <a:stretch>
                <a:fillRect/>
              </a:stretch>
            </p:blipFill>
            <p:spPr>
              <a:xfrm>
                <a:off x="136187" y="853705"/>
                <a:ext cx="10799064" cy="1792224"/>
              </a:xfrm>
              <a:prstGeom prst="rect">
                <a:avLst/>
              </a:prstGeom>
            </p:spPr>
          </p:pic>
          <p:pic>
            <p:nvPicPr>
              <p:cNvPr id="15" name="图片 14" descr="Fig_Spearman_scatter2.tif"/>
              <p:cNvPicPr>
                <a:picLocks noChangeAspect="1"/>
              </p:cNvPicPr>
              <p:nvPr/>
            </p:nvPicPr>
            <p:blipFill>
              <a:blip r:embed="rId6"/>
              <a:srcRect r="32891"/>
              <a:stretch>
                <a:fillRect/>
              </a:stretch>
            </p:blipFill>
            <p:spPr>
              <a:xfrm>
                <a:off x="136187" y="2645929"/>
                <a:ext cx="7247107" cy="1792224"/>
              </a:xfrm>
              <a:prstGeom prst="rect">
                <a:avLst/>
              </a:prstGeom>
            </p:spPr>
          </p:pic>
          <p:pic>
            <p:nvPicPr>
              <p:cNvPr id="20" name="图片 19" descr="Fig_Spearman_scatter2.tif"/>
              <p:cNvPicPr>
                <a:picLocks noChangeAspect="1"/>
              </p:cNvPicPr>
              <p:nvPr/>
            </p:nvPicPr>
            <p:blipFill>
              <a:blip r:embed="rId6"/>
              <a:srcRect l="67769" r="16557"/>
              <a:stretch>
                <a:fillRect/>
              </a:stretch>
            </p:blipFill>
            <p:spPr>
              <a:xfrm>
                <a:off x="10935251" y="2645929"/>
                <a:ext cx="1692613" cy="1792224"/>
              </a:xfrm>
              <a:prstGeom prst="rect">
                <a:avLst/>
              </a:prstGeom>
            </p:spPr>
          </p:pic>
          <p:pic>
            <p:nvPicPr>
              <p:cNvPr id="21" name="图片 20" descr="Fig_Spearman_scatter3.tiff"/>
              <p:cNvPicPr>
                <a:picLocks noChangeAspect="1"/>
              </p:cNvPicPr>
              <p:nvPr/>
            </p:nvPicPr>
            <p:blipFill>
              <a:blip r:embed="rId7"/>
              <a:stretch>
                <a:fillRect/>
              </a:stretch>
            </p:blipFill>
            <p:spPr>
              <a:xfrm>
                <a:off x="136187" y="4438153"/>
                <a:ext cx="10799064" cy="1792224"/>
              </a:xfrm>
              <a:prstGeom prst="rect">
                <a:avLst/>
              </a:prstGeom>
            </p:spPr>
          </p:pic>
          <p:pic>
            <p:nvPicPr>
              <p:cNvPr id="22" name="图片 21" descr="Fig_Spearman_scatter4.tif"/>
              <p:cNvPicPr>
                <a:picLocks noChangeAspect="1"/>
              </p:cNvPicPr>
              <p:nvPr/>
            </p:nvPicPr>
            <p:blipFill>
              <a:blip r:embed="rId8"/>
              <a:srcRect r="32891"/>
              <a:stretch>
                <a:fillRect/>
              </a:stretch>
            </p:blipFill>
            <p:spPr>
              <a:xfrm>
                <a:off x="136187" y="6230377"/>
                <a:ext cx="7247107" cy="1792224"/>
              </a:xfrm>
              <a:prstGeom prst="rect">
                <a:avLst/>
              </a:prstGeom>
            </p:spPr>
          </p:pic>
          <p:pic>
            <p:nvPicPr>
              <p:cNvPr id="23" name="图片 22" descr="Fig_Spearman_scatter4.tif"/>
              <p:cNvPicPr>
                <a:picLocks noChangeAspect="1"/>
              </p:cNvPicPr>
              <p:nvPr/>
            </p:nvPicPr>
            <p:blipFill>
              <a:blip r:embed="rId8"/>
              <a:srcRect l="67589" r="16377"/>
              <a:stretch>
                <a:fillRect/>
              </a:stretch>
            </p:blipFill>
            <p:spPr>
              <a:xfrm>
                <a:off x="10935251" y="6230377"/>
                <a:ext cx="1731524" cy="1792224"/>
              </a:xfrm>
              <a:prstGeom prst="rect">
                <a:avLst/>
              </a:prstGeom>
            </p:spPr>
          </p:pic>
        </p:grpSp>
        <p:sp>
          <p:nvSpPr>
            <p:cNvPr id="24" name="TextBox 23"/>
            <p:cNvSpPr txBox="1"/>
            <p:nvPr/>
          </p:nvSpPr>
          <p:spPr>
            <a:xfrm rot="16200000">
              <a:off x="2817664" y="3373178"/>
              <a:ext cx="2198412" cy="215444"/>
            </a:xfrm>
            <a:prstGeom prst="rect">
              <a:avLst/>
            </a:prstGeom>
            <a:noFill/>
          </p:spPr>
          <p:txBody>
            <a:bodyPr wrap="square" lIns="0" tIns="0" rIns="0" bIns="0" rtlCol="0">
              <a:spAutoFit/>
            </a:bodyPr>
            <a:lstStyle/>
            <a:p>
              <a:pPr algn="ctr">
                <a:spcAft>
                  <a:spcPts val="250"/>
                </a:spcAft>
              </a:pPr>
              <a:r>
                <a:rPr lang="en-US" altLang="zh-CN" sz="1400" dirty="0"/>
                <a:t>Log2(Estimated TPM+1)</a:t>
              </a:r>
              <a:endParaRPr lang="zh-CN" altLang="en-US" sz="1400" baseline="-25000" dirty="0"/>
            </a:p>
          </p:txBody>
        </p:sp>
        <p:sp>
          <p:nvSpPr>
            <p:cNvPr id="28" name="TextBox 27"/>
            <p:cNvSpPr txBox="1"/>
            <p:nvPr/>
          </p:nvSpPr>
          <p:spPr>
            <a:xfrm rot="16200000">
              <a:off x="3098614" y="4898225"/>
              <a:ext cx="982492" cy="346249"/>
            </a:xfrm>
            <a:prstGeom prst="rect">
              <a:avLst/>
            </a:prstGeom>
            <a:noFill/>
          </p:spPr>
          <p:txBody>
            <a:bodyPr wrap="square" lIns="0" tIns="0" rIns="0" bIns="0" rtlCol="0">
              <a:spAutoFit/>
            </a:bodyPr>
            <a:lstStyle/>
            <a:p>
              <a:pPr algn="ctr">
                <a:spcAft>
                  <a:spcPts val="250"/>
                </a:spcAft>
              </a:pPr>
              <a:r>
                <a:rPr lang="en-US" altLang="zh-CN" sz="1000" b="1" dirty="0"/>
                <a:t>Human</a:t>
              </a:r>
            </a:p>
            <a:p>
              <a:pPr algn="ctr">
                <a:spcAft>
                  <a:spcPts val="250"/>
                </a:spcAft>
              </a:pPr>
              <a:r>
                <a:rPr lang="en-US" altLang="zh-CN" sz="1000" b="1" dirty="0" err="1"/>
                <a:t>cDNA_PacBio</a:t>
              </a:r>
              <a:endParaRPr lang="zh-CN" altLang="en-US" sz="1000" b="1" baseline="-25000" dirty="0"/>
            </a:p>
          </p:txBody>
        </p:sp>
        <p:sp>
          <p:nvSpPr>
            <p:cNvPr id="29" name="TextBox 28"/>
            <p:cNvSpPr txBox="1"/>
            <p:nvPr/>
          </p:nvSpPr>
          <p:spPr>
            <a:xfrm rot="16200000">
              <a:off x="3077890" y="3718314"/>
              <a:ext cx="982492" cy="346249"/>
            </a:xfrm>
            <a:prstGeom prst="rect">
              <a:avLst/>
            </a:prstGeom>
            <a:noFill/>
          </p:spPr>
          <p:txBody>
            <a:bodyPr wrap="square" lIns="0" tIns="0" rIns="0" bIns="0" rtlCol="0">
              <a:spAutoFit/>
            </a:bodyPr>
            <a:lstStyle/>
            <a:p>
              <a:pPr algn="ctr">
                <a:spcAft>
                  <a:spcPts val="250"/>
                </a:spcAft>
              </a:pPr>
              <a:r>
                <a:rPr lang="en-US" altLang="zh-CN" sz="1000" b="1" dirty="0"/>
                <a:t>Human</a:t>
              </a:r>
            </a:p>
            <a:p>
              <a:pPr algn="ctr">
                <a:spcAft>
                  <a:spcPts val="250"/>
                </a:spcAft>
              </a:pPr>
              <a:r>
                <a:rPr lang="en-US" altLang="zh-CN" sz="1000" b="1" dirty="0" err="1"/>
                <a:t>cDNA_ONT</a:t>
              </a:r>
              <a:endParaRPr lang="zh-CN" altLang="en-US" sz="1000" b="1" baseline="-25000" dirty="0"/>
            </a:p>
          </p:txBody>
        </p:sp>
        <p:sp>
          <p:nvSpPr>
            <p:cNvPr id="30" name="TextBox 29"/>
            <p:cNvSpPr txBox="1"/>
            <p:nvPr/>
          </p:nvSpPr>
          <p:spPr>
            <a:xfrm rot="16200000">
              <a:off x="3098615" y="2453311"/>
              <a:ext cx="982492" cy="346249"/>
            </a:xfrm>
            <a:prstGeom prst="rect">
              <a:avLst/>
            </a:prstGeom>
            <a:noFill/>
          </p:spPr>
          <p:txBody>
            <a:bodyPr wrap="square" lIns="0" tIns="0" rIns="0" bIns="0" rtlCol="0">
              <a:spAutoFit/>
            </a:bodyPr>
            <a:lstStyle/>
            <a:p>
              <a:pPr algn="ctr">
                <a:spcAft>
                  <a:spcPts val="250"/>
                </a:spcAft>
              </a:pPr>
              <a:r>
                <a:rPr lang="en-US" altLang="zh-CN" sz="1000" b="1" dirty="0"/>
                <a:t>Mouse</a:t>
              </a:r>
            </a:p>
            <a:p>
              <a:pPr algn="ctr">
                <a:spcAft>
                  <a:spcPts val="250"/>
                </a:spcAft>
              </a:pPr>
              <a:r>
                <a:rPr lang="en-US" altLang="zh-CN" sz="1000" b="1" dirty="0" err="1"/>
                <a:t>cDNA_PacBio</a:t>
              </a:r>
              <a:endParaRPr lang="zh-CN" altLang="en-US" sz="1000" b="1" baseline="-25000" dirty="0"/>
            </a:p>
          </p:txBody>
        </p:sp>
        <p:sp>
          <p:nvSpPr>
            <p:cNvPr id="31" name="TextBox 30"/>
            <p:cNvSpPr txBox="1"/>
            <p:nvPr/>
          </p:nvSpPr>
          <p:spPr>
            <a:xfrm rot="16200000">
              <a:off x="3098616" y="1358494"/>
              <a:ext cx="982492" cy="346249"/>
            </a:xfrm>
            <a:prstGeom prst="rect">
              <a:avLst/>
            </a:prstGeom>
            <a:noFill/>
          </p:spPr>
          <p:txBody>
            <a:bodyPr wrap="square" lIns="0" tIns="0" rIns="0" bIns="0" rtlCol="0">
              <a:spAutoFit/>
            </a:bodyPr>
            <a:lstStyle/>
            <a:p>
              <a:pPr algn="ctr">
                <a:spcAft>
                  <a:spcPts val="250"/>
                </a:spcAft>
              </a:pPr>
              <a:r>
                <a:rPr lang="en-US" altLang="zh-CN" sz="1000" b="1" dirty="0"/>
                <a:t>Mouse</a:t>
              </a:r>
            </a:p>
            <a:p>
              <a:pPr algn="ctr">
                <a:spcAft>
                  <a:spcPts val="250"/>
                </a:spcAft>
              </a:pPr>
              <a:r>
                <a:rPr lang="en-US" altLang="zh-CN" sz="1000" b="1" dirty="0" err="1"/>
                <a:t>dRNA_ONT</a:t>
              </a:r>
              <a:endParaRPr lang="zh-CN" altLang="en-US" sz="1000" b="1" baseline="-25000" dirty="0"/>
            </a:p>
          </p:txBody>
        </p:sp>
        <p:sp>
          <p:nvSpPr>
            <p:cNvPr id="32" name="TextBox 31"/>
            <p:cNvSpPr txBox="1"/>
            <p:nvPr/>
          </p:nvSpPr>
          <p:spPr>
            <a:xfrm>
              <a:off x="4367719" y="963429"/>
              <a:ext cx="7773046" cy="153888"/>
            </a:xfrm>
            <a:prstGeom prst="rect">
              <a:avLst/>
            </a:prstGeom>
            <a:noFill/>
          </p:spPr>
          <p:txBody>
            <a:bodyPr wrap="square" lIns="0" tIns="0" rIns="0" bIns="0" rtlCol="0">
              <a:spAutoFit/>
            </a:bodyPr>
            <a:lstStyle/>
            <a:p>
              <a:pPr>
                <a:spcAft>
                  <a:spcPts val="250"/>
                </a:spcAft>
              </a:pPr>
              <a:r>
                <a:rPr lang="en-US" altLang="zh-CN" sz="1000" b="1" dirty="0" err="1"/>
                <a:t>Bambu</a:t>
              </a:r>
              <a:r>
                <a:rPr lang="en-US" altLang="zh-CN" sz="1000" b="1" dirty="0"/>
                <a:t>                    FLAIR                       </a:t>
              </a:r>
              <a:r>
                <a:rPr lang="en-US" altLang="zh-CN" sz="1000" b="1" dirty="0" err="1"/>
                <a:t>IsoQuant</a:t>
              </a:r>
              <a:r>
                <a:rPr lang="en-US" altLang="zh-CN" sz="1000" b="1" dirty="0"/>
                <a:t>                Talon/LAPA                 FLAMES                </a:t>
              </a:r>
              <a:r>
                <a:rPr lang="en-US" altLang="zh-CN" sz="1000" b="1" dirty="0" err="1"/>
                <a:t>NanoSim</a:t>
              </a:r>
              <a:r>
                <a:rPr lang="en-US" altLang="zh-CN" sz="1000" b="1" dirty="0"/>
                <a:t>                 </a:t>
              </a:r>
              <a:r>
                <a:rPr lang="en-US" altLang="zh-CN" sz="1000" b="1" dirty="0" err="1"/>
                <a:t>IsoTools</a:t>
              </a:r>
              <a:endParaRPr lang="zh-CN" altLang="en-US" sz="1000" b="1" baseline="-25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57E8-1D73-3746-B65F-FB405E122963}"/>
              </a:ext>
            </a:extLst>
          </p:cNvPr>
          <p:cNvSpPr>
            <a:spLocks noGrp="1"/>
          </p:cNvSpPr>
          <p:nvPr>
            <p:ph type="title"/>
          </p:nvPr>
        </p:nvSpPr>
        <p:spPr/>
        <p:txBody>
          <a:bodyPr>
            <a:normAutofit/>
          </a:bodyPr>
          <a:lstStyle/>
          <a:p>
            <a:r>
              <a:rPr lang="en-US" sz="3200" dirty="0"/>
              <a:t>The LRGASP Challenge 2: Transcript quantification</a:t>
            </a:r>
          </a:p>
        </p:txBody>
      </p:sp>
      <p:sp>
        <p:nvSpPr>
          <p:cNvPr id="5" name="TextBox 4">
            <a:extLst>
              <a:ext uri="{FF2B5EF4-FFF2-40B4-BE49-F238E27FC236}">
                <a16:creationId xmlns:a16="http://schemas.microsoft.com/office/drawing/2014/main" id="{96F3C27A-3BF3-9041-93DF-09A2FD30E134}"/>
              </a:ext>
            </a:extLst>
          </p:cNvPr>
          <p:cNvSpPr txBox="1"/>
          <p:nvPr/>
        </p:nvSpPr>
        <p:spPr>
          <a:xfrm>
            <a:off x="5026570" y="777668"/>
            <a:ext cx="1701107" cy="338554"/>
          </a:xfrm>
          <a:prstGeom prst="rect">
            <a:avLst/>
          </a:prstGeom>
          <a:noFill/>
        </p:spPr>
        <p:txBody>
          <a:bodyPr wrap="none" rtlCol="0">
            <a:spAutoFit/>
          </a:bodyPr>
          <a:lstStyle/>
          <a:p>
            <a:pPr algn="ctr"/>
            <a:r>
              <a:rPr lang="en-US" sz="1600" dirty="0"/>
              <a:t>L</a:t>
            </a:r>
            <a:r>
              <a:rPr lang="x-none" sz="1600" dirty="0"/>
              <a:t>ibra</a:t>
            </a:r>
            <a:r>
              <a:rPr lang="es-ES" sz="1600" dirty="0"/>
              <a:t>r</a:t>
            </a:r>
            <a:r>
              <a:rPr lang="x-none" sz="1600" dirty="0"/>
              <a:t>y protocols</a:t>
            </a:r>
          </a:p>
        </p:txBody>
      </p:sp>
      <p:sp>
        <p:nvSpPr>
          <p:cNvPr id="6" name="Freeform 13">
            <a:extLst>
              <a:ext uri="{FF2B5EF4-FFF2-40B4-BE49-F238E27FC236}">
                <a16:creationId xmlns:a16="http://schemas.microsoft.com/office/drawing/2014/main" id="{8F883464-9301-104B-BBEA-4704EBDCC61A}"/>
              </a:ext>
            </a:extLst>
          </p:cNvPr>
          <p:cNvSpPr/>
          <p:nvPr/>
        </p:nvSpPr>
        <p:spPr>
          <a:xfrm rot="1350707">
            <a:off x="5469290" y="1792484"/>
            <a:ext cx="815669" cy="485402"/>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solidFill>
                <a:schemeClr val="accent6">
                  <a:lumMod val="75000"/>
                </a:schemeClr>
              </a:solidFill>
            </a:endParaRPr>
          </a:p>
        </p:txBody>
      </p:sp>
      <p:sp>
        <p:nvSpPr>
          <p:cNvPr id="7" name="Freeform 14">
            <a:extLst>
              <a:ext uri="{FF2B5EF4-FFF2-40B4-BE49-F238E27FC236}">
                <a16:creationId xmlns:a16="http://schemas.microsoft.com/office/drawing/2014/main" id="{218803F5-0A27-D343-BAC6-1B8256C78C90}"/>
              </a:ext>
            </a:extLst>
          </p:cNvPr>
          <p:cNvSpPr/>
          <p:nvPr/>
        </p:nvSpPr>
        <p:spPr>
          <a:xfrm rot="1350707">
            <a:off x="5469290" y="1905892"/>
            <a:ext cx="815669" cy="485402"/>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8" name="Freeform 15">
            <a:extLst>
              <a:ext uri="{FF2B5EF4-FFF2-40B4-BE49-F238E27FC236}">
                <a16:creationId xmlns:a16="http://schemas.microsoft.com/office/drawing/2014/main" id="{AB87E383-EFF9-4F45-AA11-DB37F80B6925}"/>
              </a:ext>
            </a:extLst>
          </p:cNvPr>
          <p:cNvSpPr/>
          <p:nvPr/>
        </p:nvSpPr>
        <p:spPr>
          <a:xfrm rot="1350707">
            <a:off x="5469290" y="3158786"/>
            <a:ext cx="815669" cy="485402"/>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solidFill>
                <a:schemeClr val="accent6">
                  <a:lumMod val="75000"/>
                </a:schemeClr>
              </a:solidFill>
            </a:endParaRPr>
          </a:p>
        </p:txBody>
      </p:sp>
      <p:sp>
        <p:nvSpPr>
          <p:cNvPr id="9" name="Freeform 16">
            <a:extLst>
              <a:ext uri="{FF2B5EF4-FFF2-40B4-BE49-F238E27FC236}">
                <a16:creationId xmlns:a16="http://schemas.microsoft.com/office/drawing/2014/main" id="{95702ED6-ACFA-C745-9479-7C0588B93707}"/>
              </a:ext>
            </a:extLst>
          </p:cNvPr>
          <p:cNvSpPr/>
          <p:nvPr/>
        </p:nvSpPr>
        <p:spPr>
          <a:xfrm rot="1350707">
            <a:off x="5469290" y="5721910"/>
            <a:ext cx="815669" cy="485402"/>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solidFill>
                <a:schemeClr val="accent6">
                  <a:lumMod val="75000"/>
                </a:schemeClr>
              </a:solidFill>
            </a:endParaRPr>
          </a:p>
        </p:txBody>
      </p:sp>
      <p:sp>
        <p:nvSpPr>
          <p:cNvPr id="10" name="TextBox 9">
            <a:extLst>
              <a:ext uri="{FF2B5EF4-FFF2-40B4-BE49-F238E27FC236}">
                <a16:creationId xmlns:a16="http://schemas.microsoft.com/office/drawing/2014/main" id="{432AF80F-1FAF-E847-87AE-960A515CC7CA}"/>
              </a:ext>
            </a:extLst>
          </p:cNvPr>
          <p:cNvSpPr txBox="1"/>
          <p:nvPr/>
        </p:nvSpPr>
        <p:spPr>
          <a:xfrm>
            <a:off x="5476532" y="2321200"/>
            <a:ext cx="801183" cy="338554"/>
          </a:xfrm>
          <a:prstGeom prst="rect">
            <a:avLst/>
          </a:prstGeom>
          <a:noFill/>
        </p:spPr>
        <p:txBody>
          <a:bodyPr wrap="square" rtlCol="0">
            <a:spAutoFit/>
          </a:bodyPr>
          <a:lstStyle/>
          <a:p>
            <a:pPr algn="ctr"/>
            <a:r>
              <a:rPr lang="es-ES" sz="1600" dirty="0" err="1"/>
              <a:t>cDNA</a:t>
            </a:r>
            <a:endParaRPr lang="x-none" sz="1600" dirty="0"/>
          </a:p>
        </p:txBody>
      </p:sp>
      <p:sp>
        <p:nvSpPr>
          <p:cNvPr id="11" name="TextBox 10">
            <a:extLst>
              <a:ext uri="{FF2B5EF4-FFF2-40B4-BE49-F238E27FC236}">
                <a16:creationId xmlns:a16="http://schemas.microsoft.com/office/drawing/2014/main" id="{4E950304-267F-1A4A-9521-6FC69DFC2A7D}"/>
              </a:ext>
            </a:extLst>
          </p:cNvPr>
          <p:cNvSpPr txBox="1"/>
          <p:nvPr/>
        </p:nvSpPr>
        <p:spPr>
          <a:xfrm>
            <a:off x="5237621" y="3552548"/>
            <a:ext cx="1279005" cy="338554"/>
          </a:xfrm>
          <a:prstGeom prst="rect">
            <a:avLst/>
          </a:prstGeom>
          <a:noFill/>
        </p:spPr>
        <p:txBody>
          <a:bodyPr wrap="square" rtlCol="0">
            <a:spAutoFit/>
          </a:bodyPr>
          <a:lstStyle/>
          <a:p>
            <a:pPr algn="ctr"/>
            <a:r>
              <a:rPr lang="es-ES" sz="1600" dirty="0" err="1"/>
              <a:t>direct</a:t>
            </a:r>
            <a:r>
              <a:rPr lang="es-ES" sz="1600" dirty="0"/>
              <a:t> RNA</a:t>
            </a:r>
            <a:endParaRPr lang="x-none" sz="1600" dirty="0"/>
          </a:p>
        </p:txBody>
      </p:sp>
      <p:sp>
        <p:nvSpPr>
          <p:cNvPr id="12" name="TextBox 11">
            <a:extLst>
              <a:ext uri="{FF2B5EF4-FFF2-40B4-BE49-F238E27FC236}">
                <a16:creationId xmlns:a16="http://schemas.microsoft.com/office/drawing/2014/main" id="{E93CCB80-EB32-684F-A7AF-E60196BEF77E}"/>
              </a:ext>
            </a:extLst>
          </p:cNvPr>
          <p:cNvSpPr txBox="1"/>
          <p:nvPr/>
        </p:nvSpPr>
        <p:spPr>
          <a:xfrm>
            <a:off x="5355327" y="5010014"/>
            <a:ext cx="1043594" cy="338554"/>
          </a:xfrm>
          <a:prstGeom prst="rect">
            <a:avLst/>
          </a:prstGeom>
          <a:noFill/>
        </p:spPr>
        <p:txBody>
          <a:bodyPr wrap="square" rtlCol="0">
            <a:spAutoFit/>
          </a:bodyPr>
          <a:lstStyle/>
          <a:p>
            <a:pPr algn="ctr"/>
            <a:r>
              <a:rPr lang="es-ES" sz="1600" dirty="0"/>
              <a:t>R2C2</a:t>
            </a:r>
            <a:endParaRPr lang="x-none" sz="1600" dirty="0"/>
          </a:p>
        </p:txBody>
      </p:sp>
      <p:sp>
        <p:nvSpPr>
          <p:cNvPr id="13" name="Oval 20">
            <a:extLst>
              <a:ext uri="{FF2B5EF4-FFF2-40B4-BE49-F238E27FC236}">
                <a16:creationId xmlns:a16="http://schemas.microsoft.com/office/drawing/2014/main" id="{9743573E-BCC0-DE43-BDD7-53D20BEDB63D}"/>
              </a:ext>
            </a:extLst>
          </p:cNvPr>
          <p:cNvSpPr/>
          <p:nvPr/>
        </p:nvSpPr>
        <p:spPr>
          <a:xfrm>
            <a:off x="5586978" y="4480912"/>
            <a:ext cx="580292" cy="510797"/>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solidFill>
                <a:schemeClr val="accent6">
                  <a:lumMod val="75000"/>
                </a:schemeClr>
              </a:solidFill>
            </a:endParaRPr>
          </a:p>
        </p:txBody>
      </p:sp>
      <p:sp>
        <p:nvSpPr>
          <p:cNvPr id="14" name="TextBox 13">
            <a:extLst>
              <a:ext uri="{FF2B5EF4-FFF2-40B4-BE49-F238E27FC236}">
                <a16:creationId xmlns:a16="http://schemas.microsoft.com/office/drawing/2014/main" id="{E8C9077B-F28A-1940-BB13-8B9025AD1CEC}"/>
              </a:ext>
            </a:extLst>
          </p:cNvPr>
          <p:cNvSpPr txBox="1"/>
          <p:nvPr/>
        </p:nvSpPr>
        <p:spPr>
          <a:xfrm>
            <a:off x="5148176" y="6248335"/>
            <a:ext cx="1457897" cy="338554"/>
          </a:xfrm>
          <a:prstGeom prst="rect">
            <a:avLst/>
          </a:prstGeom>
          <a:noFill/>
        </p:spPr>
        <p:txBody>
          <a:bodyPr wrap="square" rtlCol="0">
            <a:spAutoFit/>
          </a:bodyPr>
          <a:lstStyle/>
          <a:p>
            <a:pPr algn="ctr"/>
            <a:r>
              <a:rPr lang="es-ES" sz="1600" dirty="0" err="1"/>
              <a:t>CapTrap</a:t>
            </a:r>
            <a:endParaRPr lang="x-none" sz="1600" dirty="0"/>
          </a:p>
        </p:txBody>
      </p:sp>
      <p:sp>
        <p:nvSpPr>
          <p:cNvPr id="15" name="Oval 22">
            <a:extLst>
              <a:ext uri="{FF2B5EF4-FFF2-40B4-BE49-F238E27FC236}">
                <a16:creationId xmlns:a16="http://schemas.microsoft.com/office/drawing/2014/main" id="{4C126364-08A7-3946-BD02-50F1770F9EE8}"/>
              </a:ext>
            </a:extLst>
          </p:cNvPr>
          <p:cNvSpPr/>
          <p:nvPr/>
        </p:nvSpPr>
        <p:spPr>
          <a:xfrm>
            <a:off x="5311460" y="5860957"/>
            <a:ext cx="224555" cy="207305"/>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solidFill>
                <a:schemeClr val="accent6">
                  <a:lumMod val="75000"/>
                </a:schemeClr>
              </a:solidFill>
            </a:endParaRPr>
          </a:p>
        </p:txBody>
      </p:sp>
      <p:sp>
        <p:nvSpPr>
          <p:cNvPr id="16" name="TextBox 15">
            <a:extLst>
              <a:ext uri="{FF2B5EF4-FFF2-40B4-BE49-F238E27FC236}">
                <a16:creationId xmlns:a16="http://schemas.microsoft.com/office/drawing/2014/main" id="{7D851D95-5F5F-8B4C-A1DD-C7E72FE3B844}"/>
              </a:ext>
            </a:extLst>
          </p:cNvPr>
          <p:cNvSpPr txBox="1"/>
          <p:nvPr/>
        </p:nvSpPr>
        <p:spPr>
          <a:xfrm>
            <a:off x="2164348" y="789949"/>
            <a:ext cx="1426994" cy="338554"/>
          </a:xfrm>
          <a:prstGeom prst="rect">
            <a:avLst/>
          </a:prstGeom>
          <a:noFill/>
        </p:spPr>
        <p:txBody>
          <a:bodyPr wrap="none" rtlCol="0">
            <a:spAutoFit/>
          </a:bodyPr>
          <a:lstStyle/>
          <a:p>
            <a:pPr algn="ctr"/>
            <a:r>
              <a:rPr lang="es-ES" sz="1600" dirty="0"/>
              <a:t>S</a:t>
            </a:r>
            <a:r>
              <a:rPr lang="x-none" sz="1600"/>
              <a:t>ample </a:t>
            </a:r>
            <a:r>
              <a:rPr lang="x-none" sz="1600" dirty="0"/>
              <a:t>types</a:t>
            </a:r>
          </a:p>
        </p:txBody>
      </p:sp>
      <p:pic>
        <p:nvPicPr>
          <p:cNvPr id="17" name="Picture 4" descr="Human Cells Linear Icon Concept. Human Cells Line Vector Sign, Symbol,  Illustration. Stock Vector - Illustration of human, division: 117518723">
            <a:extLst>
              <a:ext uri="{FF2B5EF4-FFF2-40B4-BE49-F238E27FC236}">
                <a16:creationId xmlns:a16="http://schemas.microsoft.com/office/drawing/2014/main" id="{D259C41F-D623-BA42-8A82-637E869D48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02" t="25478" r="31302" b="29648"/>
          <a:stretch/>
        </p:blipFill>
        <p:spPr bwMode="auto">
          <a:xfrm>
            <a:off x="1966432" y="1451143"/>
            <a:ext cx="839333" cy="10301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CA046D-70A9-3D4C-9D57-C97D86A2ABFF}"/>
              </a:ext>
            </a:extLst>
          </p:cNvPr>
          <p:cNvSpPr txBox="1"/>
          <p:nvPr/>
        </p:nvSpPr>
        <p:spPr>
          <a:xfrm>
            <a:off x="1701156" y="2399478"/>
            <a:ext cx="2147703" cy="338554"/>
          </a:xfrm>
          <a:prstGeom prst="rect">
            <a:avLst/>
          </a:prstGeom>
          <a:noFill/>
        </p:spPr>
        <p:txBody>
          <a:bodyPr wrap="square" rtlCol="0">
            <a:spAutoFit/>
          </a:bodyPr>
          <a:lstStyle/>
          <a:p>
            <a:pPr algn="ctr"/>
            <a:r>
              <a:rPr lang="en-GB" sz="1600" dirty="0"/>
              <a:t>WTC11</a:t>
            </a:r>
          </a:p>
        </p:txBody>
      </p:sp>
      <p:sp>
        <p:nvSpPr>
          <p:cNvPr id="19" name="TextBox 18">
            <a:extLst>
              <a:ext uri="{FF2B5EF4-FFF2-40B4-BE49-F238E27FC236}">
                <a16:creationId xmlns:a16="http://schemas.microsoft.com/office/drawing/2014/main" id="{C480A852-5188-184F-84DE-959129EAF0F3}"/>
              </a:ext>
            </a:extLst>
          </p:cNvPr>
          <p:cNvSpPr txBox="1"/>
          <p:nvPr/>
        </p:nvSpPr>
        <p:spPr>
          <a:xfrm>
            <a:off x="2363979" y="4409496"/>
            <a:ext cx="1048685" cy="830997"/>
          </a:xfrm>
          <a:prstGeom prst="rect">
            <a:avLst/>
          </a:prstGeom>
          <a:noFill/>
        </p:spPr>
        <p:txBody>
          <a:bodyPr wrap="none" rtlCol="0">
            <a:spAutoFit/>
          </a:bodyPr>
          <a:lstStyle/>
          <a:p>
            <a:pPr algn="ctr"/>
            <a:r>
              <a:rPr lang="en-GB" sz="1600" dirty="0"/>
              <a:t>H1-hESC</a:t>
            </a:r>
          </a:p>
          <a:p>
            <a:pPr algn="ctr"/>
            <a:r>
              <a:rPr lang="en-GB" sz="1600" dirty="0"/>
              <a:t>H1-DE</a:t>
            </a:r>
          </a:p>
          <a:p>
            <a:pPr algn="ctr"/>
            <a:r>
              <a:rPr lang="en-GB" sz="1600" dirty="0"/>
              <a:t>H1-mix</a:t>
            </a:r>
            <a:endParaRPr lang="x-none" sz="1600" dirty="0"/>
          </a:p>
        </p:txBody>
      </p:sp>
      <p:grpSp>
        <p:nvGrpSpPr>
          <p:cNvPr id="21" name="Group 29">
            <a:extLst>
              <a:ext uri="{FF2B5EF4-FFF2-40B4-BE49-F238E27FC236}">
                <a16:creationId xmlns:a16="http://schemas.microsoft.com/office/drawing/2014/main" id="{D5732C03-D3CA-A642-936A-C8870D780090}"/>
              </a:ext>
            </a:extLst>
          </p:cNvPr>
          <p:cNvGrpSpPr/>
          <p:nvPr/>
        </p:nvGrpSpPr>
        <p:grpSpPr>
          <a:xfrm>
            <a:off x="2930433" y="1523503"/>
            <a:ext cx="1085157" cy="735080"/>
            <a:chOff x="4907424" y="3828642"/>
            <a:chExt cx="821525" cy="593021"/>
          </a:xfrm>
        </p:grpSpPr>
        <p:sp>
          <p:nvSpPr>
            <p:cNvPr id="22" name="Freeform 38">
              <a:extLst>
                <a:ext uri="{FF2B5EF4-FFF2-40B4-BE49-F238E27FC236}">
                  <a16:creationId xmlns:a16="http://schemas.microsoft.com/office/drawing/2014/main" id="{973A70D1-33CF-EA4D-BFA9-706FC803ABBB}"/>
                </a:ext>
              </a:extLst>
            </p:cNvPr>
            <p:cNvSpPr/>
            <p:nvPr/>
          </p:nvSpPr>
          <p:spPr>
            <a:xfrm>
              <a:off x="4907424" y="3828642"/>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3" name="Freeform 39">
              <a:extLst>
                <a:ext uri="{FF2B5EF4-FFF2-40B4-BE49-F238E27FC236}">
                  <a16:creationId xmlns:a16="http://schemas.microsoft.com/office/drawing/2014/main" id="{A7D6E6B6-DEAF-4D4C-806A-3F0DB7EAAC9A}"/>
                </a:ext>
              </a:extLst>
            </p:cNvPr>
            <p:cNvSpPr/>
            <p:nvPr/>
          </p:nvSpPr>
          <p:spPr>
            <a:xfrm>
              <a:off x="4935424" y="3981042"/>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x-none" sz="1600"/>
            </a:p>
          </p:txBody>
        </p:sp>
        <p:sp>
          <p:nvSpPr>
            <p:cNvPr id="24" name="Freeform 40">
              <a:extLst>
                <a:ext uri="{FF2B5EF4-FFF2-40B4-BE49-F238E27FC236}">
                  <a16:creationId xmlns:a16="http://schemas.microsoft.com/office/drawing/2014/main" id="{F8B35A89-9600-EF42-8E84-B85BAB35E0F1}"/>
                </a:ext>
              </a:extLst>
            </p:cNvPr>
            <p:cNvSpPr/>
            <p:nvPr/>
          </p:nvSpPr>
          <p:spPr>
            <a:xfrm>
              <a:off x="5185170" y="4000658"/>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5" name="Freeform 41">
              <a:extLst>
                <a:ext uri="{FF2B5EF4-FFF2-40B4-BE49-F238E27FC236}">
                  <a16:creationId xmlns:a16="http://schemas.microsoft.com/office/drawing/2014/main" id="{085B68FB-89D0-4A47-9F0E-636FB23EC719}"/>
                </a:ext>
              </a:extLst>
            </p:cNvPr>
            <p:cNvSpPr/>
            <p:nvPr/>
          </p:nvSpPr>
          <p:spPr>
            <a:xfrm>
              <a:off x="5002159" y="4098062"/>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grpSp>
      <p:pic>
        <p:nvPicPr>
          <p:cNvPr id="26" name="Picture 31">
            <a:extLst>
              <a:ext uri="{FF2B5EF4-FFF2-40B4-BE49-F238E27FC236}">
                <a16:creationId xmlns:a16="http://schemas.microsoft.com/office/drawing/2014/main" id="{3C514312-F6F8-DF48-9478-5D205B2D9BFD}"/>
              </a:ext>
            </a:extLst>
          </p:cNvPr>
          <p:cNvPicPr>
            <a:picLocks noChangeAspect="1"/>
          </p:cNvPicPr>
          <p:nvPr/>
        </p:nvPicPr>
        <p:blipFill rotWithShape="1">
          <a:blip r:embed="rId4" cstate="print"/>
          <a:srcRect l="13227" t="9342" r="-78" b="2269"/>
          <a:stretch/>
        </p:blipFill>
        <p:spPr>
          <a:xfrm>
            <a:off x="1828893" y="3307470"/>
            <a:ext cx="1135362" cy="1211847"/>
          </a:xfrm>
          <a:prstGeom prst="rect">
            <a:avLst/>
          </a:prstGeom>
        </p:spPr>
      </p:pic>
      <p:grpSp>
        <p:nvGrpSpPr>
          <p:cNvPr id="27" name="Group 32">
            <a:extLst>
              <a:ext uri="{FF2B5EF4-FFF2-40B4-BE49-F238E27FC236}">
                <a16:creationId xmlns:a16="http://schemas.microsoft.com/office/drawing/2014/main" id="{B08D62F8-76EF-7340-8F7E-81C77B46604F}"/>
              </a:ext>
            </a:extLst>
          </p:cNvPr>
          <p:cNvGrpSpPr/>
          <p:nvPr/>
        </p:nvGrpSpPr>
        <p:grpSpPr>
          <a:xfrm>
            <a:off x="2109376" y="5717657"/>
            <a:ext cx="1313885" cy="345075"/>
            <a:chOff x="2453380" y="4511521"/>
            <a:chExt cx="875923" cy="230050"/>
          </a:xfrm>
        </p:grpSpPr>
        <p:cxnSp>
          <p:nvCxnSpPr>
            <p:cNvPr id="28" name="Straight Connector 34">
              <a:extLst>
                <a:ext uri="{FF2B5EF4-FFF2-40B4-BE49-F238E27FC236}">
                  <a16:creationId xmlns:a16="http://schemas.microsoft.com/office/drawing/2014/main" id="{61E0B169-865C-6F4F-B922-00E50014B53A}"/>
                </a:ext>
              </a:extLst>
            </p:cNvPr>
            <p:cNvCxnSpPr/>
            <p:nvPr/>
          </p:nvCxnSpPr>
          <p:spPr>
            <a:xfrm>
              <a:off x="2514730" y="4511521"/>
              <a:ext cx="662173"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id="{0B5C5484-912D-8A47-BD27-4450BEAFA181}"/>
                </a:ext>
              </a:extLst>
            </p:cNvPr>
            <p:cNvCxnSpPr/>
            <p:nvPr/>
          </p:nvCxnSpPr>
          <p:spPr>
            <a:xfrm>
              <a:off x="2547277" y="4587754"/>
              <a:ext cx="662173" cy="0"/>
            </a:xfrm>
            <a:prstGeom prst="line">
              <a:avLst/>
            </a:prstGeom>
            <a:ln w="254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36">
              <a:extLst>
                <a:ext uri="{FF2B5EF4-FFF2-40B4-BE49-F238E27FC236}">
                  <a16:creationId xmlns:a16="http://schemas.microsoft.com/office/drawing/2014/main" id="{30C846B8-5F46-184E-8A61-F7F0BFA0B29D}"/>
                </a:ext>
              </a:extLst>
            </p:cNvPr>
            <p:cNvCxnSpPr/>
            <p:nvPr/>
          </p:nvCxnSpPr>
          <p:spPr>
            <a:xfrm>
              <a:off x="2667130" y="4664846"/>
              <a:ext cx="662173" cy="0"/>
            </a:xfrm>
            <a:prstGeom prst="line">
              <a:avLst/>
            </a:prstGeom>
            <a:ln w="254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7">
              <a:extLst>
                <a:ext uri="{FF2B5EF4-FFF2-40B4-BE49-F238E27FC236}">
                  <a16:creationId xmlns:a16="http://schemas.microsoft.com/office/drawing/2014/main" id="{818277D9-9CC0-FB48-AEA3-0E3B7AFE929E}"/>
                </a:ext>
              </a:extLst>
            </p:cNvPr>
            <p:cNvCxnSpPr/>
            <p:nvPr/>
          </p:nvCxnSpPr>
          <p:spPr>
            <a:xfrm>
              <a:off x="2453380" y="4741571"/>
              <a:ext cx="662173" cy="0"/>
            </a:xfrm>
            <a:prstGeom prst="line">
              <a:avLst/>
            </a:prstGeom>
            <a:ln w="254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658015B9-B6D8-6C4F-AD52-EF0EDF26A0FE}"/>
              </a:ext>
            </a:extLst>
          </p:cNvPr>
          <p:cNvSpPr txBox="1"/>
          <p:nvPr/>
        </p:nvSpPr>
        <p:spPr>
          <a:xfrm>
            <a:off x="2040799" y="6129695"/>
            <a:ext cx="2171277" cy="584775"/>
          </a:xfrm>
          <a:prstGeom prst="rect">
            <a:avLst/>
          </a:prstGeom>
          <a:noFill/>
        </p:spPr>
        <p:txBody>
          <a:bodyPr wrap="square" rtlCol="0">
            <a:spAutoFit/>
          </a:bodyPr>
          <a:lstStyle/>
          <a:p>
            <a:pPr algn="ctr"/>
            <a:r>
              <a:rPr lang="en-GB" sz="1600" dirty="0"/>
              <a:t>synthetic data</a:t>
            </a:r>
          </a:p>
          <a:p>
            <a:pPr algn="ctr"/>
            <a:r>
              <a:rPr lang="en-US" altLang="zh-CN" sz="1600" dirty="0"/>
              <a:t>Simulation data</a:t>
            </a:r>
            <a:endParaRPr lang="x-none" sz="1600" dirty="0"/>
          </a:p>
        </p:txBody>
      </p:sp>
      <p:sp>
        <p:nvSpPr>
          <p:cNvPr id="34" name="TextBox 33">
            <a:extLst>
              <a:ext uri="{FF2B5EF4-FFF2-40B4-BE49-F238E27FC236}">
                <a16:creationId xmlns:a16="http://schemas.microsoft.com/office/drawing/2014/main" id="{4C797E5D-5E48-D648-96E5-B176639CE5F6}"/>
              </a:ext>
            </a:extLst>
          </p:cNvPr>
          <p:cNvSpPr txBox="1"/>
          <p:nvPr/>
        </p:nvSpPr>
        <p:spPr>
          <a:xfrm>
            <a:off x="8278114" y="790183"/>
            <a:ext cx="1265090" cy="584775"/>
          </a:xfrm>
          <a:prstGeom prst="rect">
            <a:avLst/>
          </a:prstGeom>
          <a:noFill/>
        </p:spPr>
        <p:txBody>
          <a:bodyPr wrap="none" rtlCol="0">
            <a:spAutoFit/>
          </a:bodyPr>
          <a:lstStyle/>
          <a:p>
            <a:pPr algn="ctr"/>
            <a:r>
              <a:rPr lang="en-US" sz="1600" dirty="0"/>
              <a:t>S</a:t>
            </a:r>
            <a:r>
              <a:rPr lang="x-none" sz="1600" dirty="0"/>
              <a:t>equencing</a:t>
            </a:r>
          </a:p>
          <a:p>
            <a:pPr algn="ctr"/>
            <a:r>
              <a:rPr lang="x-none" sz="1600" dirty="0"/>
              <a:t>platforms</a:t>
            </a:r>
          </a:p>
        </p:txBody>
      </p:sp>
      <p:pic>
        <p:nvPicPr>
          <p:cNvPr id="35" name="Picture 44" descr="A picture containing diagram&#10;&#10;Description automatically generated">
            <a:extLst>
              <a:ext uri="{FF2B5EF4-FFF2-40B4-BE49-F238E27FC236}">
                <a16:creationId xmlns:a16="http://schemas.microsoft.com/office/drawing/2014/main" id="{1FF7B9A3-E3F1-8E43-8026-E6E0844551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09" t="12070" r="17789" b="69646"/>
          <a:stretch/>
        </p:blipFill>
        <p:spPr>
          <a:xfrm>
            <a:off x="7712446" y="1876578"/>
            <a:ext cx="2396432" cy="664887"/>
          </a:xfrm>
          <a:prstGeom prst="rect">
            <a:avLst/>
          </a:prstGeom>
        </p:spPr>
      </p:pic>
      <p:pic>
        <p:nvPicPr>
          <p:cNvPr id="36" name="Picture 45" descr="A picture containing diagram&#10;&#10;Description automatically generated">
            <a:extLst>
              <a:ext uri="{FF2B5EF4-FFF2-40B4-BE49-F238E27FC236}">
                <a16:creationId xmlns:a16="http://schemas.microsoft.com/office/drawing/2014/main" id="{56D08C27-C166-174D-B956-AD7841DF7D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85" t="33471" r="60793" b="28431"/>
          <a:stretch/>
        </p:blipFill>
        <p:spPr>
          <a:xfrm>
            <a:off x="8303667" y="3723501"/>
            <a:ext cx="1213989" cy="1826559"/>
          </a:xfrm>
          <a:prstGeom prst="rect">
            <a:avLst/>
          </a:prstGeom>
        </p:spPr>
      </p:pic>
      <p:sp>
        <p:nvSpPr>
          <p:cNvPr id="38" name="TextBox 37">
            <a:extLst>
              <a:ext uri="{FF2B5EF4-FFF2-40B4-BE49-F238E27FC236}">
                <a16:creationId xmlns:a16="http://schemas.microsoft.com/office/drawing/2014/main" id="{31D47548-A78E-A246-8BD4-F34C9FB9F8E3}"/>
              </a:ext>
            </a:extLst>
          </p:cNvPr>
          <p:cNvSpPr txBox="1"/>
          <p:nvPr/>
        </p:nvSpPr>
        <p:spPr>
          <a:xfrm>
            <a:off x="8413569" y="2496739"/>
            <a:ext cx="994183" cy="338554"/>
          </a:xfrm>
          <a:prstGeom prst="rect">
            <a:avLst/>
          </a:prstGeom>
          <a:noFill/>
        </p:spPr>
        <p:txBody>
          <a:bodyPr wrap="none" rtlCol="0">
            <a:spAutoFit/>
          </a:bodyPr>
          <a:lstStyle/>
          <a:p>
            <a:pPr algn="ctr"/>
            <a:r>
              <a:rPr lang="en-GB" sz="1600" dirty="0"/>
              <a:t>Sequel II</a:t>
            </a:r>
            <a:endParaRPr lang="x-none" sz="1600" dirty="0"/>
          </a:p>
        </p:txBody>
      </p:sp>
      <p:sp>
        <p:nvSpPr>
          <p:cNvPr id="40" name="TextBox 39">
            <a:extLst>
              <a:ext uri="{FF2B5EF4-FFF2-40B4-BE49-F238E27FC236}">
                <a16:creationId xmlns:a16="http://schemas.microsoft.com/office/drawing/2014/main" id="{9CCFBB8A-488B-5C44-878E-EE5A59B6F424}"/>
              </a:ext>
            </a:extLst>
          </p:cNvPr>
          <p:cNvSpPr txBox="1"/>
          <p:nvPr/>
        </p:nvSpPr>
        <p:spPr>
          <a:xfrm>
            <a:off x="8470476" y="5474565"/>
            <a:ext cx="880369" cy="338554"/>
          </a:xfrm>
          <a:prstGeom prst="rect">
            <a:avLst/>
          </a:prstGeom>
          <a:noFill/>
        </p:spPr>
        <p:txBody>
          <a:bodyPr wrap="none" rtlCol="0">
            <a:spAutoFit/>
          </a:bodyPr>
          <a:lstStyle/>
          <a:p>
            <a:pPr algn="ctr"/>
            <a:r>
              <a:rPr lang="en-GB" sz="1600" dirty="0" err="1"/>
              <a:t>MinION</a:t>
            </a:r>
            <a:endParaRPr lang="x-none" sz="1600" dirty="0"/>
          </a:p>
        </p:txBody>
      </p:sp>
      <p:grpSp>
        <p:nvGrpSpPr>
          <p:cNvPr id="48" name="Group 68">
            <a:extLst>
              <a:ext uri="{FF2B5EF4-FFF2-40B4-BE49-F238E27FC236}">
                <a16:creationId xmlns:a16="http://schemas.microsoft.com/office/drawing/2014/main" id="{AF90A57B-DF9F-C04D-922E-4414381FDB1A}"/>
              </a:ext>
            </a:extLst>
          </p:cNvPr>
          <p:cNvGrpSpPr/>
          <p:nvPr/>
        </p:nvGrpSpPr>
        <p:grpSpPr>
          <a:xfrm>
            <a:off x="2965887" y="3493748"/>
            <a:ext cx="1085157" cy="735080"/>
            <a:chOff x="4907424" y="3828642"/>
            <a:chExt cx="821525" cy="593021"/>
          </a:xfrm>
        </p:grpSpPr>
        <p:sp>
          <p:nvSpPr>
            <p:cNvPr id="49" name="Freeform 69">
              <a:extLst>
                <a:ext uri="{FF2B5EF4-FFF2-40B4-BE49-F238E27FC236}">
                  <a16:creationId xmlns:a16="http://schemas.microsoft.com/office/drawing/2014/main" id="{665D64D9-66B4-5644-9A36-03CACD18830B}"/>
                </a:ext>
              </a:extLst>
            </p:cNvPr>
            <p:cNvSpPr/>
            <p:nvPr/>
          </p:nvSpPr>
          <p:spPr>
            <a:xfrm>
              <a:off x="4907424" y="3828642"/>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50" name="Freeform 70">
              <a:extLst>
                <a:ext uri="{FF2B5EF4-FFF2-40B4-BE49-F238E27FC236}">
                  <a16:creationId xmlns:a16="http://schemas.microsoft.com/office/drawing/2014/main" id="{F8FE39F9-7C38-9D4B-888C-35FC5FB2BE3E}"/>
                </a:ext>
              </a:extLst>
            </p:cNvPr>
            <p:cNvSpPr/>
            <p:nvPr/>
          </p:nvSpPr>
          <p:spPr>
            <a:xfrm>
              <a:off x="4935424" y="3981042"/>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ln w="38100"/>
          </p:spPr>
          <p:style>
            <a:lnRef idx="1">
              <a:schemeClr val="accent3"/>
            </a:lnRef>
            <a:fillRef idx="0">
              <a:schemeClr val="accent3"/>
            </a:fillRef>
            <a:effectRef idx="0">
              <a:schemeClr val="accent3"/>
            </a:effectRef>
            <a:fontRef idx="minor">
              <a:schemeClr val="tx1"/>
            </a:fontRef>
          </p:style>
          <p:txBody>
            <a:bodyPr rtlCol="0" anchor="ctr"/>
            <a:lstStyle/>
            <a:p>
              <a:pPr algn="ctr"/>
              <a:endParaRPr lang="x-none" sz="1600"/>
            </a:p>
          </p:txBody>
        </p:sp>
        <p:sp>
          <p:nvSpPr>
            <p:cNvPr id="51" name="Freeform 71">
              <a:extLst>
                <a:ext uri="{FF2B5EF4-FFF2-40B4-BE49-F238E27FC236}">
                  <a16:creationId xmlns:a16="http://schemas.microsoft.com/office/drawing/2014/main" id="{1649F216-406A-154A-8C5C-7679C0A4FB7D}"/>
                </a:ext>
              </a:extLst>
            </p:cNvPr>
            <p:cNvSpPr/>
            <p:nvPr/>
          </p:nvSpPr>
          <p:spPr>
            <a:xfrm>
              <a:off x="5185170" y="4000658"/>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52" name="Freeform 72">
              <a:extLst>
                <a:ext uri="{FF2B5EF4-FFF2-40B4-BE49-F238E27FC236}">
                  <a16:creationId xmlns:a16="http://schemas.microsoft.com/office/drawing/2014/main" id="{10D53660-B7D3-B342-82D1-DBF99BA087B8}"/>
                </a:ext>
              </a:extLst>
            </p:cNvPr>
            <p:cNvSpPr/>
            <p:nvPr/>
          </p:nvSpPr>
          <p:spPr>
            <a:xfrm>
              <a:off x="5002159" y="4098062"/>
              <a:ext cx="543779" cy="323601"/>
            </a:xfrm>
            <a:custGeom>
              <a:avLst/>
              <a:gdLst>
                <a:gd name="connsiteX0" fmla="*/ 0 w 814039"/>
                <a:gd name="connsiteY0" fmla="*/ 468351 h 468351"/>
                <a:gd name="connsiteX1" fmla="*/ 289932 w 814039"/>
                <a:gd name="connsiteY1" fmla="*/ 144966 h 468351"/>
                <a:gd name="connsiteX2" fmla="*/ 568712 w 814039"/>
                <a:gd name="connsiteY2" fmla="*/ 256478 h 468351"/>
                <a:gd name="connsiteX3" fmla="*/ 814039 w 814039"/>
                <a:gd name="connsiteY3" fmla="*/ 0 h 468351"/>
              </a:gdLst>
              <a:ahLst/>
              <a:cxnLst>
                <a:cxn ang="0">
                  <a:pos x="connsiteX0" y="connsiteY0"/>
                </a:cxn>
                <a:cxn ang="0">
                  <a:pos x="connsiteX1" y="connsiteY1"/>
                </a:cxn>
                <a:cxn ang="0">
                  <a:pos x="connsiteX2" y="connsiteY2"/>
                </a:cxn>
                <a:cxn ang="0">
                  <a:pos x="connsiteX3" y="connsiteY3"/>
                </a:cxn>
              </a:cxnLst>
              <a:rect l="l" t="t" r="r" b="b"/>
              <a:pathLst>
                <a:path w="814039" h="468351">
                  <a:moveTo>
                    <a:pt x="0" y="468351"/>
                  </a:moveTo>
                  <a:cubicBezTo>
                    <a:pt x="97573" y="324314"/>
                    <a:pt x="195147" y="180278"/>
                    <a:pt x="289932" y="144966"/>
                  </a:cubicBezTo>
                  <a:cubicBezTo>
                    <a:pt x="384717" y="109654"/>
                    <a:pt x="481361" y="280639"/>
                    <a:pt x="568712" y="256478"/>
                  </a:cubicBezTo>
                  <a:cubicBezTo>
                    <a:pt x="656063" y="232317"/>
                    <a:pt x="735051" y="116158"/>
                    <a:pt x="814039"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grpSp>
      <p:pic>
        <p:nvPicPr>
          <p:cNvPr id="63" name="Picture 86" descr="A picture containing text&#10;&#10;Description automatically generated">
            <a:extLst>
              <a:ext uri="{FF2B5EF4-FFF2-40B4-BE49-F238E27FC236}">
                <a16:creationId xmlns:a16="http://schemas.microsoft.com/office/drawing/2014/main" id="{742F22F1-B2B9-F042-B99A-27FC170084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631" t="9764" r="66553" b="29915"/>
          <a:stretch/>
        </p:blipFill>
        <p:spPr>
          <a:xfrm>
            <a:off x="1448839" y="3705201"/>
            <a:ext cx="358295" cy="1117338"/>
          </a:xfrm>
          <a:prstGeom prst="rect">
            <a:avLst/>
          </a:prstGeom>
        </p:spPr>
      </p:pic>
      <p:pic>
        <p:nvPicPr>
          <p:cNvPr id="65" name="Picture 88" descr="A picture containing text&#10;&#10;Description automatically generated">
            <a:extLst>
              <a:ext uri="{FF2B5EF4-FFF2-40B4-BE49-F238E27FC236}">
                <a16:creationId xmlns:a16="http://schemas.microsoft.com/office/drawing/2014/main" id="{282AF53D-3FDD-FD41-A025-0BDE2606D3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631" t="9764" r="66553" b="29915"/>
          <a:stretch/>
        </p:blipFill>
        <p:spPr>
          <a:xfrm>
            <a:off x="1453657" y="1796442"/>
            <a:ext cx="358295" cy="1117338"/>
          </a:xfrm>
          <a:prstGeom prst="rect">
            <a:avLst/>
          </a:prstGeom>
        </p:spPr>
      </p:pic>
    </p:spTree>
    <p:extLst>
      <p:ext uri="{BB962C8B-B14F-4D97-AF65-F5344CB8AC3E}">
        <p14:creationId xmlns:p14="http://schemas.microsoft.com/office/powerpoint/2010/main" val="102710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500" fill="hold"/>
                                        <p:tgtEl>
                                          <p:spTgt spid="65"/>
                                        </p:tgtEl>
                                        <p:attrNameLst>
                                          <p:attrName>ppt_x</p:attrName>
                                        </p:attrNameLst>
                                      </p:cBhvr>
                                      <p:tavLst>
                                        <p:tav tm="0">
                                          <p:val>
                                            <p:strVal val="#ppt_x"/>
                                          </p:val>
                                        </p:tav>
                                        <p:tav tm="100000">
                                          <p:val>
                                            <p:strVal val="#ppt_x"/>
                                          </p:val>
                                        </p:tav>
                                      </p:tavLst>
                                    </p:anim>
                                    <p:anim calcmode="lin" valueType="num">
                                      <p:cBhvr additive="base">
                                        <p:cTn id="4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ppt_x"/>
                                          </p:val>
                                        </p:tav>
                                        <p:tav tm="100000">
                                          <p:val>
                                            <p:strVal val="#ppt_x"/>
                                          </p:val>
                                        </p:tav>
                                      </p:tavLst>
                                    </p:anim>
                                    <p:anim calcmode="lin" valueType="num">
                                      <p:cBhvr additive="base">
                                        <p:cTn id="82" dur="500" fill="hold"/>
                                        <p:tgtEl>
                                          <p:spTgt spid="1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additive="base">
                                        <p:cTn id="93" dur="500" fill="hold"/>
                                        <p:tgtEl>
                                          <p:spTgt spid="15"/>
                                        </p:tgtEl>
                                        <p:attrNameLst>
                                          <p:attrName>ppt_x</p:attrName>
                                        </p:attrNameLst>
                                      </p:cBhvr>
                                      <p:tavLst>
                                        <p:tav tm="0">
                                          <p:val>
                                            <p:strVal val="#ppt_x"/>
                                          </p:val>
                                        </p:tav>
                                        <p:tav tm="100000">
                                          <p:val>
                                            <p:strVal val="#ppt_x"/>
                                          </p:val>
                                        </p:tav>
                                      </p:tavLst>
                                    </p:anim>
                                    <p:anim calcmode="lin" valueType="num">
                                      <p:cBhvr additive="base">
                                        <p:cTn id="9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ppt_x"/>
                                          </p:val>
                                        </p:tav>
                                        <p:tav tm="100000">
                                          <p:val>
                                            <p:strVal val="#ppt_x"/>
                                          </p:val>
                                        </p:tav>
                                      </p:tavLst>
                                    </p:anim>
                                    <p:anim calcmode="lin" valueType="num">
                                      <p:cBhvr additive="base">
                                        <p:cTn id="100" dur="500" fill="hold"/>
                                        <p:tgtEl>
                                          <p:spTgt spid="34"/>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additive="base">
                                        <p:cTn id="115" dur="500" fill="hold"/>
                                        <p:tgtEl>
                                          <p:spTgt spid="40"/>
                                        </p:tgtEl>
                                        <p:attrNameLst>
                                          <p:attrName>ppt_x</p:attrName>
                                        </p:attrNameLst>
                                      </p:cBhvr>
                                      <p:tavLst>
                                        <p:tav tm="0">
                                          <p:val>
                                            <p:strVal val="#ppt_x"/>
                                          </p:val>
                                        </p:tav>
                                        <p:tav tm="100000">
                                          <p:val>
                                            <p:strVal val="#ppt_x"/>
                                          </p:val>
                                        </p:tav>
                                      </p:tavLst>
                                    </p:anim>
                                    <p:anim calcmode="lin" valueType="num">
                                      <p:cBhvr additive="base">
                                        <p:cTn id="11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p:bldP spid="11" grpId="0"/>
      <p:bldP spid="12" grpId="0"/>
      <p:bldP spid="13" grpId="0" animBg="1"/>
      <p:bldP spid="14" grpId="0"/>
      <p:bldP spid="15" grpId="0" animBg="1"/>
      <p:bldP spid="16" grpId="0"/>
      <p:bldP spid="18" grpId="0"/>
      <p:bldP spid="19" grpId="0"/>
      <p:bldP spid="32" grpId="0"/>
      <p:bldP spid="34" grpId="0"/>
      <p:bldP spid="38" grpId="0"/>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Evaluation in simulation data</a:t>
            </a:r>
            <a:endParaRPr lang="zh-CN" altLang="en-US" sz="3200" dirty="0"/>
          </a:p>
        </p:txBody>
      </p:sp>
      <p:grpSp>
        <p:nvGrpSpPr>
          <p:cNvPr id="21" name="组合 20"/>
          <p:cNvGrpSpPr/>
          <p:nvPr/>
        </p:nvGrpSpPr>
        <p:grpSpPr>
          <a:xfrm>
            <a:off x="1082495" y="1811603"/>
            <a:ext cx="10108223" cy="5077174"/>
            <a:chOff x="867051" y="1668001"/>
            <a:chExt cx="10108223" cy="5077174"/>
          </a:xfrm>
        </p:grpSpPr>
        <p:grpSp>
          <p:nvGrpSpPr>
            <p:cNvPr id="16" name="组合 15"/>
            <p:cNvGrpSpPr>
              <a:grpSpLocks noChangeAspect="1"/>
            </p:cNvGrpSpPr>
            <p:nvPr/>
          </p:nvGrpSpPr>
          <p:grpSpPr>
            <a:xfrm>
              <a:off x="913218" y="1668001"/>
              <a:ext cx="10062056" cy="4753661"/>
              <a:chOff x="722246" y="1984184"/>
              <a:chExt cx="7187184" cy="3395472"/>
            </a:xfrm>
          </p:grpSpPr>
          <p:pic>
            <p:nvPicPr>
              <p:cNvPr id="14" name="图片 13" descr="Fig_ARR.tif"/>
              <p:cNvPicPr>
                <a:picLocks noChangeAspect="1"/>
              </p:cNvPicPr>
              <p:nvPr/>
            </p:nvPicPr>
            <p:blipFill>
              <a:blip r:embed="rId3"/>
              <a:stretch>
                <a:fillRect/>
              </a:stretch>
            </p:blipFill>
            <p:spPr>
              <a:xfrm>
                <a:off x="722246" y="1984184"/>
                <a:ext cx="7187184" cy="3395472"/>
              </a:xfrm>
              <a:prstGeom prst="rect">
                <a:avLst/>
              </a:prstGeom>
            </p:spPr>
          </p:pic>
          <p:pic>
            <p:nvPicPr>
              <p:cNvPr id="15" name="图片 14" descr="Fig_legend.tif"/>
              <p:cNvPicPr>
                <a:picLocks noChangeAspect="1"/>
              </p:cNvPicPr>
              <p:nvPr/>
            </p:nvPicPr>
            <p:blipFill>
              <a:blip r:embed="rId4"/>
              <a:stretch>
                <a:fillRect/>
              </a:stretch>
            </p:blipFill>
            <p:spPr>
              <a:xfrm>
                <a:off x="6269087" y="4147906"/>
                <a:ext cx="1054608" cy="935736"/>
              </a:xfrm>
              <a:prstGeom prst="rect">
                <a:avLst/>
              </a:prstGeom>
            </p:spPr>
          </p:pic>
        </p:grpSp>
        <p:sp>
          <p:nvSpPr>
            <p:cNvPr id="19" name="TextBox 18"/>
            <p:cNvSpPr txBox="1"/>
            <p:nvPr/>
          </p:nvSpPr>
          <p:spPr>
            <a:xfrm>
              <a:off x="5395928" y="6498954"/>
              <a:ext cx="1431092" cy="246221"/>
            </a:xfrm>
            <a:prstGeom prst="rect">
              <a:avLst/>
            </a:prstGeom>
            <a:noFill/>
          </p:spPr>
          <p:txBody>
            <a:bodyPr wrap="square" lIns="0" tIns="0" rIns="0" bIns="0" rtlCol="0">
              <a:spAutoFit/>
            </a:bodyPr>
            <a:lstStyle/>
            <a:p>
              <a:pPr algn="ctr">
                <a:spcAft>
                  <a:spcPts val="250"/>
                </a:spcAft>
              </a:pPr>
              <a:r>
                <a:rPr lang="en-US" altLang="zh-CN" sz="1600" b="1" dirty="0"/>
                <a:t>ARR</a:t>
              </a:r>
              <a:endParaRPr lang="zh-CN" altLang="en-US" sz="1600" b="1" baseline="-25000" dirty="0"/>
            </a:p>
          </p:txBody>
        </p:sp>
        <p:sp>
          <p:nvSpPr>
            <p:cNvPr id="20" name="TextBox 19"/>
            <p:cNvSpPr txBox="1"/>
            <p:nvPr/>
          </p:nvSpPr>
          <p:spPr>
            <a:xfrm rot="16200000">
              <a:off x="-109044" y="3474896"/>
              <a:ext cx="2198412" cy="246221"/>
            </a:xfrm>
            <a:prstGeom prst="rect">
              <a:avLst/>
            </a:prstGeom>
            <a:noFill/>
          </p:spPr>
          <p:txBody>
            <a:bodyPr wrap="square" lIns="0" tIns="0" rIns="0" bIns="0" rtlCol="0">
              <a:spAutoFit/>
            </a:bodyPr>
            <a:lstStyle/>
            <a:p>
              <a:pPr algn="ctr">
                <a:spcAft>
                  <a:spcPts val="250"/>
                </a:spcAft>
              </a:pPr>
              <a:r>
                <a:rPr lang="en-US" altLang="zh-CN" sz="1600" b="1" dirty="0"/>
                <a:t>Frequency</a:t>
              </a:r>
              <a:endParaRPr lang="zh-CN" altLang="en-US" sz="1600" b="1" baseline="-25000" dirty="0"/>
            </a:p>
          </p:txBody>
        </p:sp>
      </p:grpSp>
      <p:sp>
        <p:nvSpPr>
          <p:cNvPr id="11" name="文本框 8">
            <a:extLst>
              <a:ext uri="{FF2B5EF4-FFF2-40B4-BE49-F238E27FC236}">
                <a16:creationId xmlns:a16="http://schemas.microsoft.com/office/drawing/2014/main" id="{F40D2C49-99D6-3F4A-97FE-8D5EE27E6CD3}"/>
              </a:ext>
            </a:extLst>
          </p:cNvPr>
          <p:cNvSpPr txBox="1"/>
          <p:nvPr/>
        </p:nvSpPr>
        <p:spPr>
          <a:xfrm>
            <a:off x="4795313" y="725811"/>
            <a:ext cx="4098925" cy="338554"/>
          </a:xfrm>
          <a:prstGeom prst="rect">
            <a:avLst/>
          </a:prstGeom>
          <a:noFill/>
        </p:spPr>
        <p:txBody>
          <a:bodyPr wrap="square" rtlCol="0">
            <a:spAutoFit/>
          </a:bodyPr>
          <a:lstStyle/>
          <a:p>
            <a:pPr marL="285750" indent="-285750">
              <a:spcAft>
                <a:spcPts val="600"/>
              </a:spcAft>
              <a:buFont typeface="Wingdings" pitchFamily="2" charset="2"/>
              <a:buChar char="u"/>
            </a:pPr>
            <a:r>
              <a:rPr lang="en-US" altLang="zh-CN" sz="1600" b="1" dirty="0">
                <a:latin typeface="Arial" pitchFamily="34" charset="0"/>
                <a:cs typeface="Arial" pitchFamily="34" charset="0"/>
              </a:rPr>
              <a:t>Abundance Recovery Rate (ARR)</a:t>
            </a:r>
            <a:endParaRPr lang="en-US" altLang="zh-CN" sz="1600" dirty="0">
              <a:latin typeface="Arial" pitchFamily="34" charset="0"/>
              <a:cs typeface="Arial" pitchFamily="34" charset="0"/>
            </a:endParaRPr>
          </a:p>
        </p:txBody>
      </p:sp>
      <p:pic>
        <p:nvPicPr>
          <p:cNvPr id="12" name="Picture 2">
            <a:extLst>
              <a:ext uri="{FF2B5EF4-FFF2-40B4-BE49-F238E27FC236}">
                <a16:creationId xmlns:a16="http://schemas.microsoft.com/office/drawing/2014/main" id="{F47C9E8E-9FBB-0C4C-A354-48D065EFFA34}"/>
              </a:ext>
            </a:extLst>
          </p:cNvPr>
          <p:cNvPicPr>
            <a:picLocks noChangeAspect="1" noChangeArrowheads="1"/>
          </p:cNvPicPr>
          <p:nvPr/>
        </p:nvPicPr>
        <p:blipFill>
          <a:blip r:embed="rId5"/>
          <a:srcRect/>
          <a:stretch>
            <a:fillRect/>
          </a:stretch>
        </p:blipFill>
        <p:spPr bwMode="auto">
          <a:xfrm>
            <a:off x="5267861" y="1064365"/>
            <a:ext cx="2711450" cy="5715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MRD versus </a:t>
            </a:r>
            <a:r>
              <a:rPr lang="en-US" altLang="zh-CN" sz="3200" dirty="0" err="1"/>
              <a:t>isoform</a:t>
            </a:r>
            <a:r>
              <a:rPr lang="en-US" altLang="zh-CN" sz="3200" dirty="0"/>
              <a:t> abundances</a:t>
            </a:r>
            <a:endParaRPr lang="zh-CN" altLang="en-US" sz="3200" dirty="0"/>
          </a:p>
        </p:txBody>
      </p:sp>
      <p:grpSp>
        <p:nvGrpSpPr>
          <p:cNvPr id="8" name="组合 7"/>
          <p:cNvGrpSpPr/>
          <p:nvPr/>
        </p:nvGrpSpPr>
        <p:grpSpPr>
          <a:xfrm>
            <a:off x="554477" y="875150"/>
            <a:ext cx="10827353" cy="5346829"/>
            <a:chOff x="668179" y="875150"/>
            <a:chExt cx="10827353" cy="5346829"/>
          </a:xfrm>
        </p:grpSpPr>
        <p:pic>
          <p:nvPicPr>
            <p:cNvPr id="4" name="图片 3" descr="fig_TPM.tiff"/>
            <p:cNvPicPr>
              <a:picLocks noChangeAspect="1"/>
            </p:cNvPicPr>
            <p:nvPr/>
          </p:nvPicPr>
          <p:blipFill>
            <a:blip r:embed="rId2"/>
            <a:srcRect l="2018" b="4871"/>
            <a:stretch>
              <a:fillRect/>
            </a:stretch>
          </p:blipFill>
          <p:spPr>
            <a:xfrm>
              <a:off x="914400" y="875150"/>
              <a:ext cx="10581132" cy="5136544"/>
            </a:xfrm>
            <a:prstGeom prst="rect">
              <a:avLst/>
            </a:prstGeom>
          </p:spPr>
        </p:pic>
        <p:sp>
          <p:nvSpPr>
            <p:cNvPr id="5" name="TextBox 4"/>
            <p:cNvSpPr txBox="1"/>
            <p:nvPr/>
          </p:nvSpPr>
          <p:spPr>
            <a:xfrm>
              <a:off x="5258606" y="6006535"/>
              <a:ext cx="2237362" cy="215444"/>
            </a:xfrm>
            <a:prstGeom prst="rect">
              <a:avLst/>
            </a:prstGeom>
            <a:noFill/>
          </p:spPr>
          <p:txBody>
            <a:bodyPr wrap="square" lIns="0" tIns="0" rIns="0" bIns="0" rtlCol="0">
              <a:spAutoFit/>
            </a:bodyPr>
            <a:lstStyle/>
            <a:p>
              <a:pPr algn="ctr"/>
              <a:r>
                <a:rPr lang="en-US" altLang="zh-CN" sz="1400" dirty="0"/>
                <a:t>Log2(TPM+1)</a:t>
              </a:r>
              <a:endParaRPr lang="zh-CN" altLang="en-US" sz="1400" dirty="0"/>
            </a:p>
          </p:txBody>
        </p:sp>
        <p:sp>
          <p:nvSpPr>
            <p:cNvPr id="6" name="TextBox 5"/>
            <p:cNvSpPr txBox="1"/>
            <p:nvPr/>
          </p:nvSpPr>
          <p:spPr>
            <a:xfrm rot="10800000">
              <a:off x="668179" y="2475692"/>
              <a:ext cx="246221" cy="1877438"/>
            </a:xfrm>
            <a:prstGeom prst="rect">
              <a:avLst/>
            </a:prstGeom>
            <a:noFill/>
          </p:spPr>
          <p:txBody>
            <a:bodyPr vert="eaVert" wrap="square" lIns="0" tIns="0" rIns="0" bIns="0" rtlCol="0">
              <a:spAutoFit/>
            </a:bodyPr>
            <a:lstStyle/>
            <a:p>
              <a:pPr algn="ctr"/>
              <a:r>
                <a:rPr lang="en-US" altLang="zh-CN" sz="1600" dirty="0"/>
                <a:t>MRD</a:t>
              </a:r>
              <a:endParaRPr lang="zh-CN" altLang="en-US" sz="1600" dirty="0"/>
            </a:p>
          </p:txBody>
        </p:sp>
        <p:pic>
          <p:nvPicPr>
            <p:cNvPr id="7" name="图片 6" descr="fig_legend.tif"/>
            <p:cNvPicPr>
              <a:picLocks noChangeAspect="1"/>
            </p:cNvPicPr>
            <p:nvPr/>
          </p:nvPicPr>
          <p:blipFill>
            <a:blip r:embed="rId3"/>
            <a:stretch>
              <a:fillRect/>
            </a:stretch>
          </p:blipFill>
          <p:spPr>
            <a:xfrm>
              <a:off x="8984307" y="4032799"/>
              <a:ext cx="1964131" cy="1766621"/>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Acknowledgements</a:t>
            </a:r>
            <a:endParaRPr lang="zh-CN" altLang="en-US" sz="3200" dirty="0"/>
          </a:p>
        </p:txBody>
      </p:sp>
      <p:sp>
        <p:nvSpPr>
          <p:cNvPr id="3" name="TextBox 2">
            <a:extLst>
              <a:ext uri="{FF2B5EF4-FFF2-40B4-BE49-F238E27FC236}">
                <a16:creationId xmlns:a16="http://schemas.microsoft.com/office/drawing/2014/main" id="{CE7F2CA8-BA3C-AA46-8ED2-4E9AE33DE8F6}"/>
              </a:ext>
            </a:extLst>
          </p:cNvPr>
          <p:cNvSpPr txBox="1"/>
          <p:nvPr/>
        </p:nvSpPr>
        <p:spPr>
          <a:xfrm>
            <a:off x="429889" y="4854102"/>
            <a:ext cx="3964932" cy="400110"/>
          </a:xfrm>
          <a:prstGeom prst="rect">
            <a:avLst/>
          </a:prstGeom>
          <a:noFill/>
        </p:spPr>
        <p:txBody>
          <a:bodyPr wrap="none" rtlCol="0">
            <a:spAutoFit/>
          </a:bodyPr>
          <a:lstStyle/>
          <a:p>
            <a:pPr>
              <a:spcAft>
                <a:spcPts val="1200"/>
              </a:spcAft>
            </a:pPr>
            <a:r>
              <a:rPr lang="en-US" sz="2000" b="1" dirty="0"/>
              <a:t>The LRGASP Participant Team</a:t>
            </a:r>
          </a:p>
        </p:txBody>
      </p:sp>
      <p:sp>
        <p:nvSpPr>
          <p:cNvPr id="4" name="Rounded Rectangle 6">
            <a:extLst>
              <a:ext uri="{FF2B5EF4-FFF2-40B4-BE49-F238E27FC236}">
                <a16:creationId xmlns:a16="http://schemas.microsoft.com/office/drawing/2014/main" id="{14AF40B6-7BE0-934D-AD50-0A20DAEDD578}"/>
              </a:ext>
            </a:extLst>
          </p:cNvPr>
          <p:cNvSpPr/>
          <p:nvPr/>
        </p:nvSpPr>
        <p:spPr>
          <a:xfrm>
            <a:off x="429889" y="5444149"/>
            <a:ext cx="2654383" cy="502814"/>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FLAIR Team</a:t>
            </a:r>
          </a:p>
        </p:txBody>
      </p:sp>
      <p:sp>
        <p:nvSpPr>
          <p:cNvPr id="7" name="Rounded Rectangle 9">
            <a:extLst>
              <a:ext uri="{FF2B5EF4-FFF2-40B4-BE49-F238E27FC236}">
                <a16:creationId xmlns:a16="http://schemas.microsoft.com/office/drawing/2014/main" id="{BF871F41-ECB2-3F45-9507-941F6874F071}"/>
              </a:ext>
            </a:extLst>
          </p:cNvPr>
          <p:cNvSpPr/>
          <p:nvPr/>
        </p:nvSpPr>
        <p:spPr>
          <a:xfrm>
            <a:off x="9125825" y="5407291"/>
            <a:ext cx="2848345" cy="502814"/>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Bambu</a:t>
            </a:r>
            <a:r>
              <a:rPr lang="en-US" sz="2000" dirty="0"/>
              <a:t> Team</a:t>
            </a:r>
          </a:p>
        </p:txBody>
      </p:sp>
      <p:sp>
        <p:nvSpPr>
          <p:cNvPr id="9" name="Rounded Rectangle 11">
            <a:extLst>
              <a:ext uri="{FF2B5EF4-FFF2-40B4-BE49-F238E27FC236}">
                <a16:creationId xmlns:a16="http://schemas.microsoft.com/office/drawing/2014/main" id="{43C169D3-3AC9-9747-9727-DA78573CAD22}"/>
              </a:ext>
            </a:extLst>
          </p:cNvPr>
          <p:cNvSpPr/>
          <p:nvPr/>
        </p:nvSpPr>
        <p:spPr>
          <a:xfrm>
            <a:off x="4627712" y="6129451"/>
            <a:ext cx="2848345" cy="484386"/>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IsoTools</a:t>
            </a:r>
            <a:r>
              <a:rPr lang="en-US" sz="2000" dirty="0"/>
              <a:t> Team</a:t>
            </a:r>
          </a:p>
        </p:txBody>
      </p:sp>
      <p:sp>
        <p:nvSpPr>
          <p:cNvPr id="11" name="Rounded Rectangle 13">
            <a:extLst>
              <a:ext uri="{FF2B5EF4-FFF2-40B4-BE49-F238E27FC236}">
                <a16:creationId xmlns:a16="http://schemas.microsoft.com/office/drawing/2014/main" id="{80B0AAD1-8287-044A-8707-CC7D9EF74BC6}"/>
              </a:ext>
            </a:extLst>
          </p:cNvPr>
          <p:cNvSpPr/>
          <p:nvPr/>
        </p:nvSpPr>
        <p:spPr>
          <a:xfrm>
            <a:off x="6458587" y="5425719"/>
            <a:ext cx="2386157" cy="484386"/>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FLAMES Team</a:t>
            </a:r>
          </a:p>
        </p:txBody>
      </p:sp>
      <p:sp>
        <p:nvSpPr>
          <p:cNvPr id="14" name="Rounded Rectangle 16">
            <a:extLst>
              <a:ext uri="{FF2B5EF4-FFF2-40B4-BE49-F238E27FC236}">
                <a16:creationId xmlns:a16="http://schemas.microsoft.com/office/drawing/2014/main" id="{B96BB6B9-D3CD-8F4C-AD93-4BE730077165}"/>
              </a:ext>
            </a:extLst>
          </p:cNvPr>
          <p:cNvSpPr/>
          <p:nvPr/>
        </p:nvSpPr>
        <p:spPr>
          <a:xfrm>
            <a:off x="3278234" y="5425719"/>
            <a:ext cx="2946150" cy="502815"/>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Talon/LAPA Team</a:t>
            </a:r>
          </a:p>
        </p:txBody>
      </p:sp>
      <p:sp>
        <p:nvSpPr>
          <p:cNvPr id="16" name="Rounded Rectangle 9">
            <a:extLst>
              <a:ext uri="{FF2B5EF4-FFF2-40B4-BE49-F238E27FC236}">
                <a16:creationId xmlns:a16="http://schemas.microsoft.com/office/drawing/2014/main" id="{BF871F41-ECB2-3F45-9507-941F6874F071}"/>
              </a:ext>
            </a:extLst>
          </p:cNvPr>
          <p:cNvSpPr/>
          <p:nvPr/>
        </p:nvSpPr>
        <p:spPr>
          <a:xfrm>
            <a:off x="1217830" y="6129451"/>
            <a:ext cx="2848345" cy="502814"/>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IsoQuant</a:t>
            </a:r>
            <a:r>
              <a:rPr lang="en-US" sz="2000" dirty="0"/>
              <a:t> Team</a:t>
            </a:r>
          </a:p>
        </p:txBody>
      </p:sp>
      <p:sp>
        <p:nvSpPr>
          <p:cNvPr id="17" name="Rounded Rectangle 9">
            <a:extLst>
              <a:ext uri="{FF2B5EF4-FFF2-40B4-BE49-F238E27FC236}">
                <a16:creationId xmlns:a16="http://schemas.microsoft.com/office/drawing/2014/main" id="{BF871F41-ECB2-3F45-9507-941F6874F071}"/>
              </a:ext>
            </a:extLst>
          </p:cNvPr>
          <p:cNvSpPr/>
          <p:nvPr/>
        </p:nvSpPr>
        <p:spPr>
          <a:xfrm>
            <a:off x="7701652" y="6111023"/>
            <a:ext cx="2848345" cy="502814"/>
          </a:xfrm>
          <a:prstGeom prst="roundRect">
            <a:avLst/>
          </a:prstGeom>
          <a:solidFill>
            <a:schemeClr val="accent6">
              <a:lumMod val="40000"/>
              <a:lumOff val="6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NanoSim</a:t>
            </a:r>
            <a:r>
              <a:rPr lang="en-US" sz="2000" dirty="0"/>
              <a:t> Team</a:t>
            </a:r>
          </a:p>
        </p:txBody>
      </p:sp>
      <p:sp>
        <p:nvSpPr>
          <p:cNvPr id="12" name="TextBox 11">
            <a:extLst>
              <a:ext uri="{FF2B5EF4-FFF2-40B4-BE49-F238E27FC236}">
                <a16:creationId xmlns:a16="http://schemas.microsoft.com/office/drawing/2014/main" id="{CE7F2CA8-BA3C-AA46-8ED2-4E9AE33DE8F6}"/>
              </a:ext>
            </a:extLst>
          </p:cNvPr>
          <p:cNvSpPr txBox="1"/>
          <p:nvPr/>
        </p:nvSpPr>
        <p:spPr>
          <a:xfrm>
            <a:off x="2279509" y="1234730"/>
            <a:ext cx="7631000" cy="2708434"/>
          </a:xfrm>
          <a:prstGeom prst="rect">
            <a:avLst/>
          </a:prstGeom>
          <a:noFill/>
        </p:spPr>
        <p:txBody>
          <a:bodyPr wrap="none" rtlCol="0">
            <a:spAutoFit/>
          </a:bodyPr>
          <a:lstStyle/>
          <a:p>
            <a:pPr>
              <a:spcAft>
                <a:spcPts val="1200"/>
              </a:spcAft>
            </a:pPr>
            <a:r>
              <a:rPr lang="en-US" sz="2000" b="1" dirty="0"/>
              <a:t>The LRGASP Evaluation Team</a:t>
            </a:r>
          </a:p>
          <a:p>
            <a:pPr>
              <a:spcAft>
                <a:spcPts val="1200"/>
              </a:spcAft>
            </a:pPr>
            <a:r>
              <a:rPr lang="en-US" altLang="zh-CN" sz="2000" dirty="0"/>
              <a:t>Kin Fai Au, </a:t>
            </a:r>
            <a:r>
              <a:rPr lang="en-US" altLang="zh-CN" sz="2000" dirty="0" err="1"/>
              <a:t>Dingjie</a:t>
            </a:r>
            <a:r>
              <a:rPr lang="en-US" altLang="zh-CN" sz="2000" dirty="0"/>
              <a:t>  Wang and </a:t>
            </a:r>
            <a:r>
              <a:rPr lang="en-US" altLang="zh-CN" sz="2000" dirty="0" err="1"/>
              <a:t>Haoran</a:t>
            </a:r>
            <a:r>
              <a:rPr lang="en-US" altLang="zh-CN" sz="2000" dirty="0"/>
              <a:t> Li (Challenge 2 evaluators)</a:t>
            </a:r>
            <a:endParaRPr lang="en-US" sz="2000" dirty="0"/>
          </a:p>
          <a:p>
            <a:pPr>
              <a:spcAft>
                <a:spcPts val="1200"/>
              </a:spcAft>
            </a:pPr>
            <a:r>
              <a:rPr lang="en-US" sz="2000" dirty="0"/>
              <a:t>Ana Conesa and Fran Pardo (SQANTI developers)</a:t>
            </a:r>
          </a:p>
          <a:p>
            <a:pPr>
              <a:spcAft>
                <a:spcPts val="1200"/>
              </a:spcAft>
            </a:pPr>
            <a:r>
              <a:rPr lang="en-US" sz="2000" dirty="0"/>
              <a:t>Gloria </a:t>
            </a:r>
            <a:r>
              <a:rPr lang="en-US" sz="2000" dirty="0" err="1"/>
              <a:t>Sheynkman</a:t>
            </a:r>
            <a:r>
              <a:rPr lang="en-US" sz="2000" dirty="0"/>
              <a:t> (experimental validation lead)</a:t>
            </a:r>
          </a:p>
          <a:p>
            <a:pPr>
              <a:spcAft>
                <a:spcPts val="1200"/>
              </a:spcAft>
            </a:pPr>
            <a:r>
              <a:rPr lang="en-US" sz="2000" dirty="0"/>
              <a:t>Adam Frankish and Jane Loveland (GENCODE)</a:t>
            </a:r>
          </a:p>
          <a:p>
            <a:pPr>
              <a:spcAft>
                <a:spcPts val="1200"/>
              </a:spcAft>
            </a:pPr>
            <a:r>
              <a:rPr lang="en-US" sz="2000" dirty="0"/>
              <a:t>Mark </a:t>
            </a:r>
            <a:r>
              <a:rPr lang="en-US" sz="2000" dirty="0" err="1"/>
              <a:t>Diekhans</a:t>
            </a:r>
            <a:r>
              <a:rPr lang="en-US" sz="2000" dirty="0"/>
              <a:t> (UCSC Genome Browser)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57E8-1D73-3746-B65F-FB405E122963}"/>
              </a:ext>
            </a:extLst>
          </p:cNvPr>
          <p:cNvSpPr>
            <a:spLocks noGrp="1"/>
          </p:cNvSpPr>
          <p:nvPr>
            <p:ph type="title"/>
          </p:nvPr>
        </p:nvSpPr>
        <p:spPr/>
        <p:txBody>
          <a:bodyPr>
            <a:normAutofit/>
          </a:bodyPr>
          <a:lstStyle/>
          <a:p>
            <a:r>
              <a:rPr lang="en-US" sz="3200" dirty="0"/>
              <a:t>Overview of submission results in Challenge 2</a:t>
            </a:r>
          </a:p>
        </p:txBody>
      </p:sp>
      <p:sp>
        <p:nvSpPr>
          <p:cNvPr id="47" name="TextBox 46"/>
          <p:cNvSpPr txBox="1"/>
          <p:nvPr/>
        </p:nvSpPr>
        <p:spPr>
          <a:xfrm>
            <a:off x="4258576" y="648519"/>
            <a:ext cx="4164987" cy="369332"/>
          </a:xfrm>
          <a:prstGeom prst="rect">
            <a:avLst/>
          </a:prstGeom>
          <a:noFill/>
        </p:spPr>
        <p:txBody>
          <a:bodyPr wrap="square" rtlCol="0">
            <a:spAutoFit/>
          </a:bodyPr>
          <a:lstStyle/>
          <a:p>
            <a:pPr algn="ctr"/>
            <a:r>
              <a:rPr lang="en-US" altLang="zh-CN" b="1" dirty="0"/>
              <a:t>7 tools with 127 submission results</a:t>
            </a:r>
            <a:endParaRPr lang="zh-CN" altLang="en-US" b="1" dirty="0"/>
          </a:p>
        </p:txBody>
      </p:sp>
      <p:grpSp>
        <p:nvGrpSpPr>
          <p:cNvPr id="4" name="Group 3">
            <a:extLst>
              <a:ext uri="{FF2B5EF4-FFF2-40B4-BE49-F238E27FC236}">
                <a16:creationId xmlns:a16="http://schemas.microsoft.com/office/drawing/2014/main" id="{FADA02E9-2F5D-5E45-92B9-5852727D5592}"/>
              </a:ext>
            </a:extLst>
          </p:cNvPr>
          <p:cNvGrpSpPr/>
          <p:nvPr/>
        </p:nvGrpSpPr>
        <p:grpSpPr>
          <a:xfrm>
            <a:off x="6632656" y="1156084"/>
            <a:ext cx="4864100" cy="5596948"/>
            <a:chOff x="6632656" y="1156084"/>
            <a:chExt cx="4864100" cy="5596948"/>
          </a:xfrm>
        </p:grpSpPr>
        <p:grpSp>
          <p:nvGrpSpPr>
            <p:cNvPr id="57" name="组合 56"/>
            <p:cNvGrpSpPr/>
            <p:nvPr/>
          </p:nvGrpSpPr>
          <p:grpSpPr>
            <a:xfrm>
              <a:off x="7712022" y="1156084"/>
              <a:ext cx="3703457" cy="5596948"/>
              <a:chOff x="2252312" y="1156084"/>
              <a:chExt cx="3703457" cy="5596948"/>
            </a:xfrm>
          </p:grpSpPr>
          <p:pic>
            <p:nvPicPr>
              <p:cNvPr id="25607" name="Picture 7"/>
              <p:cNvPicPr>
                <a:picLocks noChangeAspect="1" noChangeArrowheads="1"/>
              </p:cNvPicPr>
              <p:nvPr/>
            </p:nvPicPr>
            <p:blipFill>
              <a:blip r:embed="rId3"/>
              <a:srcRect l="16489" t="8950" r="17372" b="7075"/>
              <a:stretch>
                <a:fillRect/>
              </a:stretch>
            </p:blipFill>
            <p:spPr bwMode="auto">
              <a:xfrm>
                <a:off x="2766055" y="4488324"/>
                <a:ext cx="2983447" cy="2264708"/>
              </a:xfrm>
              <a:prstGeom prst="rect">
                <a:avLst/>
              </a:prstGeom>
              <a:noFill/>
              <a:ln w="9525">
                <a:noFill/>
                <a:miter lim="800000"/>
                <a:headEnd/>
                <a:tailEnd/>
              </a:ln>
              <a:effectLst/>
            </p:spPr>
          </p:pic>
          <p:sp>
            <p:nvSpPr>
              <p:cNvPr id="55" name="TextBox 54"/>
              <p:cNvSpPr txBox="1"/>
              <p:nvPr/>
            </p:nvSpPr>
            <p:spPr>
              <a:xfrm>
                <a:off x="2252312" y="1156084"/>
                <a:ext cx="3703457" cy="369332"/>
              </a:xfrm>
              <a:prstGeom prst="rect">
                <a:avLst/>
              </a:prstGeom>
              <a:noFill/>
            </p:spPr>
            <p:txBody>
              <a:bodyPr wrap="square" rtlCol="0">
                <a:spAutoFit/>
              </a:bodyPr>
              <a:lstStyle/>
              <a:p>
                <a:pPr algn="ctr"/>
                <a:r>
                  <a:rPr lang="en-US" altLang="zh-CN" dirty="0"/>
                  <a:t>S</a:t>
                </a:r>
                <a:r>
                  <a:rPr lang="x-none" altLang="zh-CN" dirty="0"/>
                  <a:t>equencing</a:t>
                </a:r>
                <a:r>
                  <a:rPr lang="en-US" altLang="zh-CN" dirty="0"/>
                  <a:t> </a:t>
                </a:r>
                <a:r>
                  <a:rPr lang="x-none" altLang="zh-CN" dirty="0"/>
                  <a:t>platforms</a:t>
                </a:r>
              </a:p>
            </p:txBody>
          </p:sp>
        </p:grpSp>
        <p:graphicFrame>
          <p:nvGraphicFramePr>
            <p:cNvPr id="14" name="图表 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61390356"/>
                </p:ext>
              </p:extLst>
            </p:nvPr>
          </p:nvGraphicFramePr>
          <p:xfrm>
            <a:off x="6632656" y="1602596"/>
            <a:ext cx="4864100" cy="310515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3" name="Group 2">
            <a:extLst>
              <a:ext uri="{FF2B5EF4-FFF2-40B4-BE49-F238E27FC236}">
                <a16:creationId xmlns:a16="http://schemas.microsoft.com/office/drawing/2014/main" id="{30D53BCC-FAF4-FE41-9917-9DAD23E466ED}"/>
              </a:ext>
            </a:extLst>
          </p:cNvPr>
          <p:cNvGrpSpPr/>
          <p:nvPr/>
        </p:nvGrpSpPr>
        <p:grpSpPr>
          <a:xfrm>
            <a:off x="1381104" y="1156084"/>
            <a:ext cx="5105400" cy="5528495"/>
            <a:chOff x="1381104" y="1156084"/>
            <a:chExt cx="5105400" cy="5528495"/>
          </a:xfrm>
        </p:grpSpPr>
        <p:grpSp>
          <p:nvGrpSpPr>
            <p:cNvPr id="18" name="组合 17"/>
            <p:cNvGrpSpPr/>
            <p:nvPr/>
          </p:nvGrpSpPr>
          <p:grpSpPr>
            <a:xfrm>
              <a:off x="2080059" y="1156084"/>
              <a:ext cx="3707490" cy="5528495"/>
              <a:chOff x="2080059" y="1156084"/>
              <a:chExt cx="3707490" cy="5528495"/>
            </a:xfrm>
          </p:grpSpPr>
          <p:sp>
            <p:nvSpPr>
              <p:cNvPr id="56" name="TextBox 55"/>
              <p:cNvSpPr txBox="1"/>
              <p:nvPr/>
            </p:nvSpPr>
            <p:spPr>
              <a:xfrm>
                <a:off x="2080059" y="1156084"/>
                <a:ext cx="3707490" cy="369332"/>
              </a:xfrm>
              <a:prstGeom prst="rect">
                <a:avLst/>
              </a:prstGeom>
              <a:noFill/>
            </p:spPr>
            <p:txBody>
              <a:bodyPr wrap="square" rtlCol="0">
                <a:spAutoFit/>
              </a:bodyPr>
              <a:lstStyle/>
              <a:p>
                <a:pPr algn="ctr"/>
                <a:r>
                  <a:rPr lang="en-US" altLang="zh-CN" dirty="0"/>
                  <a:t>L</a:t>
                </a:r>
                <a:r>
                  <a:rPr lang="x-none" altLang="zh-CN" dirty="0"/>
                  <a:t>ibra</a:t>
                </a:r>
                <a:r>
                  <a:rPr lang="es-ES" altLang="zh-CN" dirty="0"/>
                  <a:t>r</a:t>
                </a:r>
                <a:r>
                  <a:rPr lang="x-none" altLang="zh-CN" dirty="0"/>
                  <a:t>y protocols</a:t>
                </a:r>
              </a:p>
            </p:txBody>
          </p:sp>
          <p:pic>
            <p:nvPicPr>
              <p:cNvPr id="1027" name="Picture 3"/>
              <p:cNvPicPr>
                <a:picLocks noChangeAspect="1" noChangeArrowheads="1"/>
              </p:cNvPicPr>
              <p:nvPr/>
            </p:nvPicPr>
            <p:blipFill>
              <a:blip r:embed="rId5"/>
              <a:srcRect l="15754" t="5997" r="15307" b="12197"/>
              <a:stretch>
                <a:fillRect/>
              </a:stretch>
            </p:blipFill>
            <p:spPr bwMode="auto">
              <a:xfrm>
                <a:off x="2463673" y="4488324"/>
                <a:ext cx="3095673" cy="2196255"/>
              </a:xfrm>
              <a:prstGeom prst="rect">
                <a:avLst/>
              </a:prstGeom>
              <a:noFill/>
              <a:ln w="9525">
                <a:noFill/>
                <a:miter lim="800000"/>
                <a:headEnd/>
                <a:tailEnd/>
              </a:ln>
              <a:effectLst/>
            </p:spPr>
          </p:pic>
        </p:grpSp>
        <p:graphicFrame>
          <p:nvGraphicFramePr>
            <p:cNvPr id="16" name="图表 2">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1564769841"/>
                </p:ext>
              </p:extLst>
            </p:nvPr>
          </p:nvGraphicFramePr>
          <p:xfrm>
            <a:off x="1381104" y="1525416"/>
            <a:ext cx="5105400" cy="3149600"/>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102710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000" dirty="0"/>
              <a:t>Complexity of annotations in different tools</a:t>
            </a:r>
            <a:endParaRPr lang="zh-CN" altLang="en-US" sz="3000" dirty="0"/>
          </a:p>
        </p:txBody>
      </p:sp>
      <p:pic>
        <p:nvPicPr>
          <p:cNvPr id="5" name="图片 4" descr="fig_gene_feature.tif"/>
          <p:cNvPicPr>
            <a:picLocks noChangeAspect="1"/>
          </p:cNvPicPr>
          <p:nvPr/>
        </p:nvPicPr>
        <p:blipFill rotWithShape="1">
          <a:blip r:embed="rId3"/>
          <a:srcRect r="50540" b="52747"/>
          <a:stretch/>
        </p:blipFill>
        <p:spPr>
          <a:xfrm>
            <a:off x="1692353" y="847960"/>
            <a:ext cx="3865383" cy="2761002"/>
          </a:xfrm>
          <a:prstGeom prst="rect">
            <a:avLst/>
          </a:prstGeom>
        </p:spPr>
      </p:pic>
      <p:pic>
        <p:nvPicPr>
          <p:cNvPr id="6" name="图片 5" descr="fig_gene_feature.tif"/>
          <p:cNvPicPr>
            <a:picLocks noChangeAspect="1"/>
          </p:cNvPicPr>
          <p:nvPr/>
        </p:nvPicPr>
        <p:blipFill>
          <a:blip r:embed="rId3"/>
          <a:srcRect t="51943" r="50539" b="-2387"/>
          <a:stretch>
            <a:fillRect/>
          </a:stretch>
        </p:blipFill>
        <p:spPr>
          <a:xfrm>
            <a:off x="2029579" y="3686791"/>
            <a:ext cx="3865383" cy="2947470"/>
          </a:xfrm>
          <a:prstGeom prst="rect">
            <a:avLst/>
          </a:prstGeom>
        </p:spPr>
      </p:pic>
      <p:pic>
        <p:nvPicPr>
          <p:cNvPr id="7" name="图片 6" descr="fig_legend.tif"/>
          <p:cNvPicPr>
            <a:picLocks noChangeAspect="1"/>
          </p:cNvPicPr>
          <p:nvPr/>
        </p:nvPicPr>
        <p:blipFill>
          <a:blip r:embed="rId4"/>
          <a:stretch>
            <a:fillRect/>
          </a:stretch>
        </p:blipFill>
        <p:spPr>
          <a:xfrm>
            <a:off x="6266364" y="3667335"/>
            <a:ext cx="1274064" cy="2816352"/>
          </a:xfrm>
          <a:prstGeom prst="rect">
            <a:avLst/>
          </a:prstGeom>
        </p:spPr>
      </p:pic>
      <p:pic>
        <p:nvPicPr>
          <p:cNvPr id="9" name="图片 4" descr="fig_gene_feature.tif">
            <a:extLst>
              <a:ext uri="{FF2B5EF4-FFF2-40B4-BE49-F238E27FC236}">
                <a16:creationId xmlns:a16="http://schemas.microsoft.com/office/drawing/2014/main" id="{711FC587-A8F0-F048-98F7-CB9A26195B75}"/>
              </a:ext>
            </a:extLst>
          </p:cNvPr>
          <p:cNvPicPr>
            <a:picLocks noChangeAspect="1"/>
          </p:cNvPicPr>
          <p:nvPr/>
        </p:nvPicPr>
        <p:blipFill rotWithShape="1">
          <a:blip r:embed="rId3"/>
          <a:srcRect l="52180" b="52747"/>
          <a:stretch/>
        </p:blipFill>
        <p:spPr>
          <a:xfrm>
            <a:off x="5894962" y="847960"/>
            <a:ext cx="3737172" cy="2761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Irreproducibility </a:t>
            </a:r>
            <a:endParaRPr lang="zh-CN" altLang="en-US" sz="1588" b="1" dirty="0">
              <a:solidFill>
                <a:schemeClr val="tx1"/>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Consistency </a:t>
            </a:r>
            <a:endParaRPr lang="zh-CN" altLang="en-US" sz="1588" b="1" dirty="0">
              <a:solidFill>
                <a:schemeClr val="tx1"/>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Resolution Entropy </a:t>
            </a:r>
            <a:endParaRPr lang="zh-CN" altLang="en-US" sz="1588" b="1" dirty="0">
              <a:solidFill>
                <a:schemeClr val="tx1"/>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solidFill>
              </a:rPr>
              <a:t>Statistical measures</a:t>
            </a:r>
            <a:endParaRPr lang="zh-CN" altLang="en-US" sz="1588" b="1" dirty="0">
              <a:solidFill>
                <a:srgbClr val="FF0000"/>
              </a:solidFill>
            </a:endParaRPr>
          </a:p>
        </p:txBody>
      </p:sp>
      <p:grpSp>
        <p:nvGrpSpPr>
          <p:cNvPr id="42" name="Group 41">
            <a:extLst>
              <a:ext uri="{FF2B5EF4-FFF2-40B4-BE49-F238E27FC236}">
                <a16:creationId xmlns:a16="http://schemas.microsoft.com/office/drawing/2014/main" id="{ABF18421-DC54-B44A-BEF2-D780B37D9C7E}"/>
              </a:ext>
            </a:extLst>
          </p:cNvPr>
          <p:cNvGrpSpPr/>
          <p:nvPr/>
        </p:nvGrpSpPr>
        <p:grpSpPr>
          <a:xfrm>
            <a:off x="6255870" y="4364776"/>
            <a:ext cx="2367243" cy="2084294"/>
            <a:chOff x="9065374" y="4432011"/>
            <a:chExt cx="2367243" cy="2084294"/>
          </a:xfrm>
        </p:grpSpPr>
        <p:sp>
          <p:nvSpPr>
            <p:cNvPr id="14" name="圆角矩形 124">
              <a:extLst>
                <a:ext uri="{FF2B5EF4-FFF2-40B4-BE49-F238E27FC236}">
                  <a16:creationId xmlns:a16="http://schemas.microsoft.com/office/drawing/2014/main" id="{A717091F-2027-184C-9C4B-7B55BB6F4CFF}"/>
                </a:ext>
              </a:extLst>
            </p:cNvPr>
            <p:cNvSpPr/>
            <p:nvPr/>
          </p:nvSpPr>
          <p:spPr>
            <a:xfrm>
              <a:off x="9166227" y="5037129"/>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ARR</a:t>
              </a:r>
              <a:endParaRPr lang="zh-CN" altLang="en-US" sz="1588" b="1" dirty="0">
                <a:solidFill>
                  <a:schemeClr val="tx1"/>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9173230" y="5507776"/>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NRMSE</a:t>
              </a:r>
              <a:endParaRPr lang="zh-CN" altLang="en-US" sz="1588" b="1" dirty="0">
                <a:solidFill>
                  <a:schemeClr val="tx1"/>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9173230" y="5978423"/>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MRD</a:t>
              </a:r>
              <a:endParaRPr lang="zh-CN" altLang="en-US" sz="1588" b="1" dirty="0">
                <a:solidFill>
                  <a:schemeClr val="tx1"/>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9065374" y="4432011"/>
              <a:ext cx="2367243" cy="208429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9166227" y="4566482"/>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Correlation</a:t>
              </a:r>
              <a:endParaRPr lang="zh-CN" altLang="en-US" sz="1588" b="1" dirty="0">
                <a:solidFill>
                  <a:schemeClr val="tx1"/>
                </a:solidFill>
              </a:endParaRPr>
            </a:p>
          </p:txBody>
        </p:sp>
      </p:gr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Raw real data </a:t>
            </a:r>
            <a:endParaRPr lang="zh-CN" altLang="en-US" sz="1588" b="1" dirty="0">
              <a:solidFill>
                <a:schemeClr val="tx1"/>
              </a:solidFill>
            </a:endParaRPr>
          </a:p>
        </p:txBody>
      </p: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Simulation data </a:t>
            </a:r>
            <a:endParaRPr lang="zh-CN" altLang="en-US" sz="1588" b="1" dirty="0">
              <a:solidFill>
                <a:schemeClr val="tx1"/>
              </a:solidFill>
            </a:endParaRPr>
          </a:p>
        </p:txBody>
      </p:sp>
      <p:cxnSp>
        <p:nvCxnSpPr>
          <p:cNvPr id="24" name="肘形连接符 21">
            <a:extLst>
              <a:ext uri="{FF2B5EF4-FFF2-40B4-BE49-F238E27FC236}">
                <a16:creationId xmlns:a16="http://schemas.microsoft.com/office/drawing/2014/main" id="{6FB63981-879B-8A49-B02F-3A2331752D1E}"/>
              </a:ext>
            </a:extLst>
          </p:cNvPr>
          <p:cNvCxnSpPr>
            <a:stCxn id="21" idx="2"/>
            <a:endCxn id="22" idx="0"/>
          </p:cNvCxnSpPr>
          <p:nvPr/>
        </p:nvCxnSpPr>
        <p:spPr>
          <a:xfrm rot="5400000">
            <a:off x="4513219" y="313899"/>
            <a:ext cx="532364" cy="27284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endCxn id="23" idx="0"/>
          </p:cNvCxnSpPr>
          <p:nvPr/>
        </p:nvCxnSpPr>
        <p:spPr>
          <a:xfrm>
            <a:off x="6143625" y="1680882"/>
            <a:ext cx="2801285" cy="26342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Multiple replicates </a:t>
            </a:r>
          </a:p>
          <a:p>
            <a:pPr algn="ctr"/>
            <a:r>
              <a:rPr lang="en-US" altLang="zh-CN" sz="1412" b="1" dirty="0">
                <a:solidFill>
                  <a:srgbClr val="FF0000"/>
                </a:solidFill>
              </a:rPr>
              <a:t>(no ground truth)</a:t>
            </a:r>
            <a:endParaRPr lang="zh-CN" altLang="en-US" sz="1412" b="1" dirty="0">
              <a:solidFill>
                <a:srgbClr val="FF0000"/>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Single replicate data</a:t>
            </a:r>
          </a:p>
          <a:p>
            <a:pPr algn="ctr"/>
            <a:r>
              <a:rPr lang="en-US" altLang="zh-CN" sz="1412" b="1" dirty="0">
                <a:solidFill>
                  <a:schemeClr val="tx1"/>
                </a:solidFill>
              </a:rPr>
              <a:t>(</a:t>
            </a:r>
            <a:r>
              <a:rPr lang="en-US" altLang="zh-CN" sz="1412" b="1" dirty="0">
                <a:solidFill>
                  <a:srgbClr val="FF0000"/>
                </a:solidFill>
              </a:rPr>
              <a:t>ground truth is available</a:t>
            </a:r>
            <a:r>
              <a:rPr lang="en-US" altLang="zh-CN" sz="1412" b="1" dirty="0">
                <a:solidFill>
                  <a:schemeClr val="tx1"/>
                </a:solidFill>
              </a:rPr>
              <a:t>)</a:t>
            </a:r>
            <a:endParaRPr lang="zh-CN" altLang="en-US" sz="1412" b="1" dirty="0">
              <a:solidFill>
                <a:schemeClr val="tx1"/>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肘形连接符 74">
            <a:extLst>
              <a:ext uri="{FF2B5EF4-FFF2-40B4-BE49-F238E27FC236}">
                <a16:creationId xmlns:a16="http://schemas.microsoft.com/office/drawing/2014/main" id="{DD0875B2-40B9-5E4F-BF5E-F8E6124F4740}"/>
              </a:ext>
            </a:extLst>
          </p:cNvPr>
          <p:cNvCxnSpPr>
            <a:stCxn id="23" idx="2"/>
            <a:endCxn id="27" idx="0"/>
          </p:cNvCxnSpPr>
          <p:nvPr/>
        </p:nvCxnSpPr>
        <p:spPr>
          <a:xfrm rot="16200000" flipH="1">
            <a:off x="9393289" y="2101043"/>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Cell mixture data</a:t>
            </a:r>
          </a:p>
          <a:p>
            <a:pPr algn="ctr"/>
            <a:r>
              <a:rPr lang="en-US" altLang="zh-CN" sz="1412" b="1" dirty="0">
                <a:solidFill>
                  <a:srgbClr val="FF0000"/>
                </a:solidFill>
              </a:rPr>
              <a:t>(expected vs observed)</a:t>
            </a:r>
            <a:endParaRPr lang="zh-CN" altLang="en-US" sz="1412" b="1" dirty="0">
              <a:solidFill>
                <a:srgbClr val="FF0000"/>
              </a:solidFill>
            </a:endParaRPr>
          </a:p>
        </p:txBody>
      </p: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Synthetic data </a:t>
            </a:r>
            <a:endParaRPr lang="zh-CN" altLang="en-US" sz="1588" b="1" dirty="0">
              <a:solidFill>
                <a:schemeClr val="tx1"/>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SIRV data</a:t>
            </a:r>
          </a:p>
          <a:p>
            <a:pPr algn="ctr"/>
            <a:r>
              <a:rPr lang="en-US" altLang="zh-CN" sz="1412" b="1" dirty="0">
                <a:solidFill>
                  <a:srgbClr val="FF0000"/>
                </a:solidFill>
              </a:rPr>
              <a:t>(ground truth is available)</a:t>
            </a:r>
            <a:endParaRPr lang="zh-CN" altLang="en-US" sz="1412" b="1" dirty="0">
              <a:solidFill>
                <a:srgbClr val="FF0000"/>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47194" y="2659424"/>
            <a:ext cx="601202" cy="280950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tailEnd type="none"/>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p:cNvCxnSpPr>
          <p:nvPr/>
        </p:nvCxnSpPr>
        <p:spPr>
          <a:xfrm rot="16200000" flipH="1">
            <a:off x="5987969" y="1815924"/>
            <a:ext cx="309982"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p:cNvCxnSpPr>
          <p:nvPr/>
        </p:nvCxnSpPr>
        <p:spPr>
          <a:xfrm rot="16200000" flipH="1">
            <a:off x="7290955" y="3915502"/>
            <a:ext cx="309982" cy="1"/>
          </a:xfrm>
          <a:prstGeom prst="bentConnector3">
            <a:avLst>
              <a:gd name="adj1" fmla="val 50000"/>
            </a:avLst>
          </a:prstGeom>
          <a:ln>
            <a:tailEnd type="none"/>
          </a:ln>
        </p:spPr>
        <p:style>
          <a:lnRef idx="2">
            <a:schemeClr val="accent1"/>
          </a:lnRef>
          <a:fillRef idx="0">
            <a:schemeClr val="accent1"/>
          </a:fillRef>
          <a:effectRef idx="1">
            <a:schemeClr val="accent1"/>
          </a:effectRef>
          <a:fontRef idx="minor">
            <a:schemeClr val="tx1"/>
          </a:fontRef>
        </p:style>
      </p:cxnSp>
      <p:sp>
        <p:nvSpPr>
          <p:cNvPr id="34" name="TextBox 8">
            <a:extLst>
              <a:ext uri="{FF2B5EF4-FFF2-40B4-BE49-F238E27FC236}">
                <a16:creationId xmlns:a16="http://schemas.microsoft.com/office/drawing/2014/main" id="{BD758CDB-513C-2341-877A-0BDEC70B6E00}"/>
              </a:ext>
            </a:extLst>
          </p:cNvPr>
          <p:cNvSpPr txBox="1">
            <a:spLocks noChangeArrowheads="1"/>
          </p:cNvSpPr>
          <p:nvPr/>
        </p:nvSpPr>
        <p:spPr bwMode="auto">
          <a:xfrm>
            <a:off x="0" y="3861560"/>
            <a:ext cx="12192000" cy="3108543"/>
          </a:xfrm>
          <a:prstGeom prst="rect">
            <a:avLst/>
          </a:prstGeom>
          <a:solidFill>
            <a:schemeClr val="bg1">
              <a:lumMod val="95000"/>
            </a:schemeClr>
          </a:solidFill>
          <a:ln w="9525">
            <a:solidFill>
              <a:schemeClr val="bg1">
                <a:lumMod val="95000"/>
              </a:schemeClr>
            </a:solidFill>
            <a:miter lim="800000"/>
            <a:headEnd/>
            <a:tailEnd/>
          </a:ln>
        </p:spPr>
        <p:txBody>
          <a:bodyPr wrap="square" anchor="b">
            <a:spAutoFit/>
          </a:bodyPr>
          <a:lstStyle/>
          <a:p>
            <a:pPr algn="ctr">
              <a:defRPr/>
            </a:pPr>
            <a:endParaRPr lang="en-US" altLang="zh-CN" sz="2800" b="1" dirty="0">
              <a:solidFill>
                <a:srgbClr val="006600"/>
              </a:solidFill>
              <a:latin typeface="Calibri" pitchFamily="34" charset="0"/>
              <a:cs typeface="Arial Unicode MS" pitchFamily="-108" charset="0"/>
            </a:endParaRPr>
          </a:p>
          <a:p>
            <a:pPr algn="ctr">
              <a:defRPr/>
            </a:pPr>
            <a:endParaRPr lang="en-US" altLang="zh-CN" sz="2800" b="1" dirty="0">
              <a:solidFill>
                <a:srgbClr val="006600"/>
              </a:solidFill>
              <a:latin typeface="Calibri" pitchFamily="34" charset="0"/>
              <a:cs typeface="Arial Unicode MS" pitchFamily="-108" charset="0"/>
            </a:endParaRPr>
          </a:p>
          <a:p>
            <a:pPr algn="ctr">
              <a:defRPr/>
            </a:pPr>
            <a:endParaRPr lang="en-US" altLang="zh-CN" sz="2800" b="1" dirty="0">
              <a:solidFill>
                <a:srgbClr val="006600"/>
              </a:solidFill>
              <a:latin typeface="Calibri" pitchFamily="34" charset="0"/>
              <a:cs typeface="Arial Unicode MS" pitchFamily="-108" charset="0"/>
            </a:endParaRPr>
          </a:p>
          <a:p>
            <a:pPr algn="ctr">
              <a:defRPr/>
            </a:pPr>
            <a:r>
              <a:rPr lang="en-US" altLang="zh-CN" sz="2800" b="1" dirty="0">
                <a:solidFill>
                  <a:srgbClr val="006600"/>
                </a:solidFill>
                <a:latin typeface="Calibri" pitchFamily="34" charset="0"/>
                <a:cs typeface="Arial Unicode MS" pitchFamily="-108" charset="0"/>
              </a:rPr>
              <a:t>Evaluation metrics</a:t>
            </a:r>
            <a:endParaRPr lang="en-US" sz="2800" b="1" dirty="0">
              <a:solidFill>
                <a:srgbClr val="006600"/>
              </a:solidFill>
              <a:latin typeface="Calibri" pitchFamily="34" charset="0"/>
              <a:cs typeface="Arial Unicode MS" pitchFamily="-108" charset="0"/>
            </a:endParaRPr>
          </a:p>
          <a:p>
            <a:pPr algn="ctr">
              <a:defRPr/>
            </a:pPr>
            <a:endParaRPr lang="en-US" sz="2800" b="1" dirty="0">
              <a:solidFill>
                <a:srgbClr val="006600"/>
              </a:solidFill>
              <a:latin typeface="Calibri" pitchFamily="34" charset="0"/>
              <a:cs typeface="Arial Unicode MS" pitchFamily="-108" charset="0"/>
            </a:endParaRPr>
          </a:p>
          <a:p>
            <a:pPr algn="ctr">
              <a:defRPr/>
            </a:pPr>
            <a:endParaRPr lang="en-US" sz="2800" b="1" dirty="0">
              <a:solidFill>
                <a:srgbClr val="006600"/>
              </a:solidFill>
              <a:latin typeface="Calibri" pitchFamily="34" charset="0"/>
              <a:cs typeface="Arial Unicode MS" pitchFamily="-108" charset="0"/>
            </a:endParaRPr>
          </a:p>
          <a:p>
            <a:pPr algn="ctr">
              <a:defRPr/>
            </a:pPr>
            <a:endParaRPr lang="en-US" sz="2800" b="1" dirty="0">
              <a:solidFill>
                <a:srgbClr val="006600"/>
              </a:solidFill>
              <a:latin typeface="Calibri" pitchFamily="34" charset="0"/>
              <a:cs typeface="Arial Unicode MS" pitchFamily="-108" charset="0"/>
            </a:endParaRPr>
          </a:p>
        </p:txBody>
      </p:sp>
    </p:spTree>
    <p:extLst>
      <p:ext uri="{BB962C8B-B14F-4D97-AF65-F5344CB8AC3E}">
        <p14:creationId xmlns:p14="http://schemas.microsoft.com/office/powerpoint/2010/main" val="37769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Irreproducibility </a:t>
            </a:r>
            <a:endParaRPr lang="zh-CN" altLang="en-US" sz="1588" b="1" dirty="0">
              <a:solidFill>
                <a:schemeClr val="tx1"/>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Consistency </a:t>
            </a:r>
            <a:endParaRPr lang="zh-CN" altLang="en-US" sz="1588" b="1" dirty="0">
              <a:solidFill>
                <a:schemeClr val="tx1"/>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Resolution Entropy </a:t>
            </a:r>
            <a:endParaRPr lang="zh-CN" altLang="en-US" sz="1588" b="1" dirty="0">
              <a:solidFill>
                <a:schemeClr val="tx1"/>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solidFill>
              </a:rPr>
              <a:t>Statistical measures</a:t>
            </a:r>
            <a:endParaRPr lang="zh-CN" altLang="en-US" sz="1588" b="1" dirty="0">
              <a:solidFill>
                <a:srgbClr val="FF0000"/>
              </a:solidFill>
            </a:endParaRPr>
          </a:p>
        </p:txBody>
      </p:sp>
      <p:grpSp>
        <p:nvGrpSpPr>
          <p:cNvPr id="42" name="Group 41">
            <a:extLst>
              <a:ext uri="{FF2B5EF4-FFF2-40B4-BE49-F238E27FC236}">
                <a16:creationId xmlns:a16="http://schemas.microsoft.com/office/drawing/2014/main" id="{ABF18421-DC54-B44A-BEF2-D780B37D9C7E}"/>
              </a:ext>
            </a:extLst>
          </p:cNvPr>
          <p:cNvGrpSpPr/>
          <p:nvPr/>
        </p:nvGrpSpPr>
        <p:grpSpPr>
          <a:xfrm>
            <a:off x="6255870" y="4364776"/>
            <a:ext cx="2367243" cy="2084294"/>
            <a:chOff x="9065374" y="4432011"/>
            <a:chExt cx="2367243" cy="2084294"/>
          </a:xfrm>
        </p:grpSpPr>
        <p:sp>
          <p:nvSpPr>
            <p:cNvPr id="14" name="圆角矩形 124">
              <a:extLst>
                <a:ext uri="{FF2B5EF4-FFF2-40B4-BE49-F238E27FC236}">
                  <a16:creationId xmlns:a16="http://schemas.microsoft.com/office/drawing/2014/main" id="{A717091F-2027-184C-9C4B-7B55BB6F4CFF}"/>
                </a:ext>
              </a:extLst>
            </p:cNvPr>
            <p:cNvSpPr/>
            <p:nvPr/>
          </p:nvSpPr>
          <p:spPr>
            <a:xfrm>
              <a:off x="9166227" y="5037129"/>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ARR</a:t>
              </a:r>
              <a:endParaRPr lang="zh-CN" altLang="en-US" sz="1588" b="1" dirty="0">
                <a:solidFill>
                  <a:schemeClr val="tx1"/>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9173230" y="5507776"/>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NRMSE</a:t>
              </a:r>
              <a:endParaRPr lang="zh-CN" altLang="en-US" sz="1588" b="1" dirty="0">
                <a:solidFill>
                  <a:schemeClr val="tx1"/>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9173230" y="5978423"/>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MRD</a:t>
              </a:r>
              <a:endParaRPr lang="zh-CN" altLang="en-US" sz="1588" b="1" dirty="0">
                <a:solidFill>
                  <a:schemeClr val="tx1"/>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9065374" y="4432011"/>
              <a:ext cx="2367243" cy="208429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9166227" y="4566482"/>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Correlation</a:t>
              </a:r>
              <a:endParaRPr lang="zh-CN" altLang="en-US" sz="1588" b="1" dirty="0">
                <a:solidFill>
                  <a:schemeClr val="tx1"/>
                </a:solidFill>
              </a:endParaRPr>
            </a:p>
          </p:txBody>
        </p:sp>
      </p:gr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Raw real data </a:t>
            </a:r>
            <a:endParaRPr lang="zh-CN" altLang="en-US" sz="1588" b="1" dirty="0">
              <a:solidFill>
                <a:schemeClr val="tx1"/>
              </a:solidFill>
            </a:endParaRPr>
          </a:p>
        </p:txBody>
      </p: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Simulation data </a:t>
            </a:r>
            <a:endParaRPr lang="zh-CN" altLang="en-US" sz="1588" b="1" dirty="0">
              <a:solidFill>
                <a:schemeClr val="tx1"/>
              </a:solidFill>
            </a:endParaRPr>
          </a:p>
        </p:txBody>
      </p:sp>
      <p:cxnSp>
        <p:nvCxnSpPr>
          <p:cNvPr id="24" name="肘形连接符 21">
            <a:extLst>
              <a:ext uri="{FF2B5EF4-FFF2-40B4-BE49-F238E27FC236}">
                <a16:creationId xmlns:a16="http://schemas.microsoft.com/office/drawing/2014/main" id="{6FB63981-879B-8A49-B02F-3A2331752D1E}"/>
              </a:ext>
            </a:extLst>
          </p:cNvPr>
          <p:cNvCxnSpPr>
            <a:stCxn id="21" idx="2"/>
            <a:endCxn id="22" idx="0"/>
          </p:cNvCxnSpPr>
          <p:nvPr/>
        </p:nvCxnSpPr>
        <p:spPr>
          <a:xfrm rot="5400000">
            <a:off x="4513219" y="313899"/>
            <a:ext cx="532364" cy="27284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endCxn id="23" idx="0"/>
          </p:cNvCxnSpPr>
          <p:nvPr/>
        </p:nvCxnSpPr>
        <p:spPr>
          <a:xfrm>
            <a:off x="6143625" y="1680882"/>
            <a:ext cx="2801285" cy="26342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Multiple replicates </a:t>
            </a:r>
          </a:p>
          <a:p>
            <a:pPr algn="ctr"/>
            <a:r>
              <a:rPr lang="en-US" altLang="zh-CN" sz="1412" b="1" dirty="0">
                <a:solidFill>
                  <a:srgbClr val="FF0000"/>
                </a:solidFill>
              </a:rPr>
              <a:t>(no ground truth)</a:t>
            </a:r>
            <a:endParaRPr lang="zh-CN" altLang="en-US" sz="1412" b="1" dirty="0">
              <a:solidFill>
                <a:srgbClr val="FF0000"/>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Single replicate data</a:t>
            </a:r>
          </a:p>
          <a:p>
            <a:pPr algn="ctr"/>
            <a:r>
              <a:rPr lang="en-US" altLang="zh-CN" sz="1412" b="1" dirty="0">
                <a:solidFill>
                  <a:schemeClr val="tx1"/>
                </a:solidFill>
              </a:rPr>
              <a:t>(</a:t>
            </a:r>
            <a:r>
              <a:rPr lang="en-US" altLang="zh-CN" sz="1412" b="1" dirty="0">
                <a:solidFill>
                  <a:srgbClr val="FF0000"/>
                </a:solidFill>
              </a:rPr>
              <a:t>ground truth is available</a:t>
            </a:r>
            <a:r>
              <a:rPr lang="en-US" altLang="zh-CN" sz="1412" b="1" dirty="0">
                <a:solidFill>
                  <a:schemeClr val="tx1"/>
                </a:solidFill>
              </a:rPr>
              <a:t>)</a:t>
            </a:r>
            <a:endParaRPr lang="zh-CN" altLang="en-US" sz="1412" b="1" dirty="0">
              <a:solidFill>
                <a:schemeClr val="tx1"/>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肘形连接符 74">
            <a:extLst>
              <a:ext uri="{FF2B5EF4-FFF2-40B4-BE49-F238E27FC236}">
                <a16:creationId xmlns:a16="http://schemas.microsoft.com/office/drawing/2014/main" id="{DD0875B2-40B9-5E4F-BF5E-F8E6124F4740}"/>
              </a:ext>
            </a:extLst>
          </p:cNvPr>
          <p:cNvCxnSpPr>
            <a:stCxn id="23" idx="2"/>
            <a:endCxn id="27" idx="0"/>
          </p:cNvCxnSpPr>
          <p:nvPr/>
        </p:nvCxnSpPr>
        <p:spPr>
          <a:xfrm rot="16200000" flipH="1">
            <a:off x="9393289" y="2101043"/>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Cell mixture data</a:t>
            </a:r>
          </a:p>
          <a:p>
            <a:pPr algn="ctr"/>
            <a:r>
              <a:rPr lang="en-US" altLang="zh-CN" sz="1412" b="1" dirty="0">
                <a:solidFill>
                  <a:srgbClr val="FF0000"/>
                </a:solidFill>
              </a:rPr>
              <a:t>(expected vs observed)</a:t>
            </a:r>
            <a:endParaRPr lang="zh-CN" altLang="en-US" sz="1412" b="1" dirty="0">
              <a:solidFill>
                <a:srgbClr val="FF0000"/>
              </a:solidFill>
            </a:endParaRPr>
          </a:p>
        </p:txBody>
      </p: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Synthetic data </a:t>
            </a:r>
            <a:endParaRPr lang="zh-CN" altLang="en-US" sz="1588" b="1" dirty="0">
              <a:solidFill>
                <a:schemeClr val="tx1"/>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SIRV data</a:t>
            </a:r>
          </a:p>
          <a:p>
            <a:pPr algn="ctr"/>
            <a:r>
              <a:rPr lang="en-US" altLang="zh-CN" sz="1412" b="1" dirty="0">
                <a:solidFill>
                  <a:srgbClr val="FF0000"/>
                </a:solidFill>
              </a:rPr>
              <a:t>(ground truth is available)</a:t>
            </a:r>
            <a:endParaRPr lang="zh-CN" altLang="en-US" sz="1412" b="1" dirty="0">
              <a:solidFill>
                <a:srgbClr val="FF0000"/>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47194" y="2659424"/>
            <a:ext cx="601202" cy="280950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tailEnd type="none"/>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p:cNvCxnSpPr>
          <p:nvPr/>
        </p:nvCxnSpPr>
        <p:spPr>
          <a:xfrm rot="16200000" flipH="1">
            <a:off x="5987969" y="1815924"/>
            <a:ext cx="309982"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p:cNvCxnSpPr>
          <p:nvPr/>
        </p:nvCxnSpPr>
        <p:spPr>
          <a:xfrm rot="16200000" flipH="1">
            <a:off x="7290955" y="3915502"/>
            <a:ext cx="309982" cy="1"/>
          </a:xfrm>
          <a:prstGeom prst="bentConnector3">
            <a:avLst>
              <a:gd name="adj1" fmla="val 50000"/>
            </a:avLst>
          </a:prstGeom>
          <a:ln>
            <a:tailEnd type="none"/>
          </a:ln>
        </p:spPr>
        <p:style>
          <a:lnRef idx="2">
            <a:schemeClr val="accent1"/>
          </a:lnRef>
          <a:fillRef idx="0">
            <a:schemeClr val="accent1"/>
          </a:fillRef>
          <a:effectRef idx="1">
            <a:schemeClr val="accent1"/>
          </a:effectRef>
          <a:fontRef idx="minor">
            <a:schemeClr val="tx1"/>
          </a:fontRef>
        </p:style>
      </p:cxnSp>
      <p:sp>
        <p:nvSpPr>
          <p:cNvPr id="34" name="TextBox 8">
            <a:extLst>
              <a:ext uri="{FF2B5EF4-FFF2-40B4-BE49-F238E27FC236}">
                <a16:creationId xmlns:a16="http://schemas.microsoft.com/office/drawing/2014/main" id="{BD758CDB-513C-2341-877A-0BDEC70B6E00}"/>
              </a:ext>
            </a:extLst>
          </p:cNvPr>
          <p:cNvSpPr txBox="1">
            <a:spLocks noChangeArrowheads="1"/>
          </p:cNvSpPr>
          <p:nvPr/>
        </p:nvSpPr>
        <p:spPr bwMode="auto">
          <a:xfrm>
            <a:off x="3708944" y="3861560"/>
            <a:ext cx="8483056" cy="3108543"/>
          </a:xfrm>
          <a:prstGeom prst="rect">
            <a:avLst/>
          </a:prstGeom>
          <a:solidFill>
            <a:schemeClr val="bg1">
              <a:lumMod val="95000"/>
            </a:schemeClr>
          </a:solidFill>
          <a:ln w="9525">
            <a:solidFill>
              <a:schemeClr val="bg1">
                <a:lumMod val="95000"/>
              </a:schemeClr>
            </a:solidFill>
            <a:miter lim="800000"/>
            <a:headEnd/>
            <a:tailEnd/>
          </a:ln>
        </p:spPr>
        <p:txBody>
          <a:bodyPr wrap="square" anchor="b">
            <a:spAutoFit/>
          </a:bodyPr>
          <a:lstStyle/>
          <a:p>
            <a:pPr algn="ctr">
              <a:defRPr/>
            </a:pPr>
            <a:endParaRPr lang="en-US" altLang="zh-CN" sz="2800" b="1" dirty="0">
              <a:solidFill>
                <a:srgbClr val="006600"/>
              </a:solidFill>
              <a:latin typeface="Calibri" pitchFamily="34" charset="0"/>
              <a:cs typeface="Arial Unicode MS" pitchFamily="-108" charset="0"/>
            </a:endParaRPr>
          </a:p>
          <a:p>
            <a:pPr algn="ctr">
              <a:defRPr/>
            </a:pPr>
            <a:endParaRPr lang="en-US" altLang="zh-CN" sz="2800" b="1" dirty="0">
              <a:solidFill>
                <a:srgbClr val="006600"/>
              </a:solidFill>
              <a:latin typeface="Calibri" pitchFamily="34" charset="0"/>
              <a:cs typeface="Arial Unicode MS" pitchFamily="-108" charset="0"/>
            </a:endParaRPr>
          </a:p>
          <a:p>
            <a:pPr algn="ctr">
              <a:defRPr/>
            </a:pPr>
            <a:endParaRPr lang="en-US" altLang="zh-CN" sz="2800" b="1" dirty="0">
              <a:solidFill>
                <a:srgbClr val="006600"/>
              </a:solidFill>
              <a:latin typeface="Calibri" pitchFamily="34" charset="0"/>
              <a:cs typeface="Arial Unicode MS" pitchFamily="-108" charset="0"/>
            </a:endParaRPr>
          </a:p>
          <a:p>
            <a:pPr algn="ctr">
              <a:defRPr/>
            </a:pPr>
            <a:r>
              <a:rPr lang="en-US" altLang="zh-CN" sz="2800" b="1" dirty="0">
                <a:solidFill>
                  <a:srgbClr val="006600"/>
                </a:solidFill>
                <a:latin typeface="Calibri" pitchFamily="34" charset="0"/>
                <a:cs typeface="Arial Unicode MS" pitchFamily="-108" charset="0"/>
              </a:rPr>
              <a:t>Evaluation metrics</a:t>
            </a:r>
            <a:endParaRPr lang="en-US" sz="2800" b="1" dirty="0">
              <a:solidFill>
                <a:srgbClr val="006600"/>
              </a:solidFill>
              <a:latin typeface="Calibri" pitchFamily="34" charset="0"/>
              <a:cs typeface="Arial Unicode MS" pitchFamily="-108" charset="0"/>
            </a:endParaRPr>
          </a:p>
          <a:p>
            <a:pPr algn="ctr">
              <a:defRPr/>
            </a:pPr>
            <a:endParaRPr lang="en-US" sz="2800" b="1" dirty="0">
              <a:solidFill>
                <a:srgbClr val="006600"/>
              </a:solidFill>
              <a:latin typeface="Calibri" pitchFamily="34" charset="0"/>
              <a:cs typeface="Arial Unicode MS" pitchFamily="-108" charset="0"/>
            </a:endParaRPr>
          </a:p>
          <a:p>
            <a:pPr algn="ctr">
              <a:defRPr/>
            </a:pPr>
            <a:endParaRPr lang="en-US" sz="2800" b="1" dirty="0">
              <a:solidFill>
                <a:srgbClr val="006600"/>
              </a:solidFill>
              <a:latin typeface="Calibri" pitchFamily="34" charset="0"/>
              <a:cs typeface="Arial Unicode MS" pitchFamily="-108" charset="0"/>
            </a:endParaRPr>
          </a:p>
          <a:p>
            <a:pPr algn="ctr">
              <a:defRPr/>
            </a:pPr>
            <a:endParaRPr lang="en-US" sz="2800" b="1" dirty="0">
              <a:solidFill>
                <a:srgbClr val="006600"/>
              </a:solidFill>
              <a:latin typeface="Calibri" pitchFamily="34" charset="0"/>
              <a:cs typeface="Arial Unicode MS" pitchFamily="-108" charset="0"/>
            </a:endParaRPr>
          </a:p>
        </p:txBody>
      </p:sp>
    </p:spTree>
    <p:extLst>
      <p:ext uri="{BB962C8B-B14F-4D97-AF65-F5344CB8AC3E}">
        <p14:creationId xmlns:p14="http://schemas.microsoft.com/office/powerpoint/2010/main" val="169167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Performance measures for different data types</a:t>
            </a:r>
            <a:endParaRPr lang="zh-CN" altLang="en-US" sz="3000" dirty="0"/>
          </a:p>
        </p:txBody>
      </p:sp>
      <p:sp>
        <p:nvSpPr>
          <p:cNvPr id="9" name="圆角矩形 107">
            <a:extLst>
              <a:ext uri="{FF2B5EF4-FFF2-40B4-BE49-F238E27FC236}">
                <a16:creationId xmlns:a16="http://schemas.microsoft.com/office/drawing/2014/main" id="{5149BA1E-DA45-A349-937C-27B82E6942BE}"/>
              </a:ext>
            </a:extLst>
          </p:cNvPr>
          <p:cNvSpPr/>
          <p:nvPr/>
        </p:nvSpPr>
        <p:spPr>
          <a:xfrm>
            <a:off x="1061941" y="4499247"/>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Irreproducibility </a:t>
            </a:r>
            <a:endParaRPr lang="zh-CN" altLang="en-US" sz="1588" b="1" dirty="0">
              <a:solidFill>
                <a:schemeClr val="tx1"/>
              </a:solidFill>
            </a:endParaRPr>
          </a:p>
        </p:txBody>
      </p:sp>
      <p:sp>
        <p:nvSpPr>
          <p:cNvPr id="10" name="圆角矩形 108">
            <a:extLst>
              <a:ext uri="{FF2B5EF4-FFF2-40B4-BE49-F238E27FC236}">
                <a16:creationId xmlns:a16="http://schemas.microsoft.com/office/drawing/2014/main" id="{E1E91630-850A-2A49-AAD6-44F9411444BB}"/>
              </a:ext>
            </a:extLst>
          </p:cNvPr>
          <p:cNvSpPr/>
          <p:nvPr/>
        </p:nvSpPr>
        <p:spPr>
          <a:xfrm>
            <a:off x="1061941" y="5238835"/>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Consistency </a:t>
            </a:r>
            <a:endParaRPr lang="zh-CN" altLang="en-US" sz="1588" b="1" dirty="0">
              <a:solidFill>
                <a:schemeClr val="tx1"/>
              </a:solidFill>
            </a:endParaRPr>
          </a:p>
        </p:txBody>
      </p:sp>
      <p:sp>
        <p:nvSpPr>
          <p:cNvPr id="11" name="圆角矩形 109">
            <a:extLst>
              <a:ext uri="{FF2B5EF4-FFF2-40B4-BE49-F238E27FC236}">
                <a16:creationId xmlns:a16="http://schemas.microsoft.com/office/drawing/2014/main" id="{BF4DC743-023F-B54D-9ED3-1C93BDFED992}"/>
              </a:ext>
            </a:extLst>
          </p:cNvPr>
          <p:cNvSpPr/>
          <p:nvPr/>
        </p:nvSpPr>
        <p:spPr>
          <a:xfrm>
            <a:off x="1061941" y="5911188"/>
            <a:ext cx="2218765"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Resolution Entropy </a:t>
            </a:r>
            <a:endParaRPr lang="zh-CN" altLang="en-US" sz="1588" b="1" dirty="0">
              <a:solidFill>
                <a:schemeClr val="tx1"/>
              </a:solidFill>
            </a:endParaRPr>
          </a:p>
        </p:txBody>
      </p:sp>
      <p:sp>
        <p:nvSpPr>
          <p:cNvPr id="12" name="圆角矩形 111">
            <a:extLst>
              <a:ext uri="{FF2B5EF4-FFF2-40B4-BE49-F238E27FC236}">
                <a16:creationId xmlns:a16="http://schemas.microsoft.com/office/drawing/2014/main" id="{16EAFA84-FDC4-724D-9D1E-84372E90FB0B}"/>
              </a:ext>
            </a:extLst>
          </p:cNvPr>
          <p:cNvSpPr/>
          <p:nvPr/>
        </p:nvSpPr>
        <p:spPr>
          <a:xfrm>
            <a:off x="994706" y="4364776"/>
            <a:ext cx="2420471" cy="215152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cxnSp>
        <p:nvCxnSpPr>
          <p:cNvPr id="13" name="直接箭头连接符 113">
            <a:extLst>
              <a:ext uri="{FF2B5EF4-FFF2-40B4-BE49-F238E27FC236}">
                <a16:creationId xmlns:a16="http://schemas.microsoft.com/office/drawing/2014/main" id="{C5C22BE4-18AD-714E-A97C-30A795925760}"/>
              </a:ext>
            </a:extLst>
          </p:cNvPr>
          <p:cNvCxnSpPr>
            <a:cxnSpLocks/>
            <a:endCxn id="12" idx="0"/>
          </p:cNvCxnSpPr>
          <p:nvPr/>
        </p:nvCxnSpPr>
        <p:spPr>
          <a:xfrm>
            <a:off x="2204942" y="3826894"/>
            <a:ext cx="0" cy="537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ED9632B-2DCA-9C43-B9D3-EA092BF6B702}"/>
              </a:ext>
            </a:extLst>
          </p:cNvPr>
          <p:cNvSpPr txBox="1"/>
          <p:nvPr/>
        </p:nvSpPr>
        <p:spPr>
          <a:xfrm rot="10800000">
            <a:off x="580456" y="4297541"/>
            <a:ext cx="429028" cy="2218765"/>
          </a:xfrm>
          <a:prstGeom prst="rect">
            <a:avLst/>
          </a:prstGeom>
          <a:noFill/>
        </p:spPr>
        <p:txBody>
          <a:bodyPr vert="eaVert" wrap="square" rtlCol="0">
            <a:spAutoFit/>
          </a:bodyPr>
          <a:lstStyle/>
          <a:p>
            <a:r>
              <a:rPr lang="en-US" altLang="zh-CN" sz="1588" b="1" dirty="0">
                <a:solidFill>
                  <a:srgbClr val="FF0000"/>
                </a:solidFill>
              </a:rPr>
              <a:t>Statistical measures</a:t>
            </a:r>
            <a:endParaRPr lang="zh-CN" altLang="en-US" sz="1588" b="1" dirty="0">
              <a:solidFill>
                <a:srgbClr val="FF0000"/>
              </a:solidFill>
            </a:endParaRPr>
          </a:p>
        </p:txBody>
      </p:sp>
      <p:grpSp>
        <p:nvGrpSpPr>
          <p:cNvPr id="42" name="Group 41">
            <a:extLst>
              <a:ext uri="{FF2B5EF4-FFF2-40B4-BE49-F238E27FC236}">
                <a16:creationId xmlns:a16="http://schemas.microsoft.com/office/drawing/2014/main" id="{ABF18421-DC54-B44A-BEF2-D780B37D9C7E}"/>
              </a:ext>
            </a:extLst>
          </p:cNvPr>
          <p:cNvGrpSpPr/>
          <p:nvPr/>
        </p:nvGrpSpPr>
        <p:grpSpPr>
          <a:xfrm>
            <a:off x="6255870" y="4364776"/>
            <a:ext cx="2367243" cy="2084294"/>
            <a:chOff x="9065374" y="4432011"/>
            <a:chExt cx="2367243" cy="2084294"/>
          </a:xfrm>
        </p:grpSpPr>
        <p:sp>
          <p:nvSpPr>
            <p:cNvPr id="14" name="圆角矩形 124">
              <a:extLst>
                <a:ext uri="{FF2B5EF4-FFF2-40B4-BE49-F238E27FC236}">
                  <a16:creationId xmlns:a16="http://schemas.microsoft.com/office/drawing/2014/main" id="{A717091F-2027-184C-9C4B-7B55BB6F4CFF}"/>
                </a:ext>
              </a:extLst>
            </p:cNvPr>
            <p:cNvSpPr/>
            <p:nvPr/>
          </p:nvSpPr>
          <p:spPr>
            <a:xfrm>
              <a:off x="9166227" y="5037129"/>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ARR</a:t>
              </a:r>
              <a:endParaRPr lang="zh-CN" altLang="en-US" sz="1588" b="1" dirty="0">
                <a:solidFill>
                  <a:schemeClr val="tx1"/>
                </a:solidFill>
              </a:endParaRPr>
            </a:p>
          </p:txBody>
        </p:sp>
        <p:sp>
          <p:nvSpPr>
            <p:cNvPr id="15" name="圆角矩形 125">
              <a:extLst>
                <a:ext uri="{FF2B5EF4-FFF2-40B4-BE49-F238E27FC236}">
                  <a16:creationId xmlns:a16="http://schemas.microsoft.com/office/drawing/2014/main" id="{499CCE8B-5BFA-0C44-99DA-C0D249D87AF6}"/>
                </a:ext>
              </a:extLst>
            </p:cNvPr>
            <p:cNvSpPr/>
            <p:nvPr/>
          </p:nvSpPr>
          <p:spPr>
            <a:xfrm>
              <a:off x="9173230" y="5507776"/>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NRMSE</a:t>
              </a:r>
              <a:endParaRPr lang="zh-CN" altLang="en-US" sz="1588" b="1" dirty="0">
                <a:solidFill>
                  <a:schemeClr val="tx1"/>
                </a:solidFill>
              </a:endParaRPr>
            </a:p>
          </p:txBody>
        </p:sp>
        <p:sp>
          <p:nvSpPr>
            <p:cNvPr id="16" name="圆角矩形 126">
              <a:extLst>
                <a:ext uri="{FF2B5EF4-FFF2-40B4-BE49-F238E27FC236}">
                  <a16:creationId xmlns:a16="http://schemas.microsoft.com/office/drawing/2014/main" id="{96CA7D92-0697-5842-A210-3261B2CFCCF5}"/>
                </a:ext>
              </a:extLst>
            </p:cNvPr>
            <p:cNvSpPr/>
            <p:nvPr/>
          </p:nvSpPr>
          <p:spPr>
            <a:xfrm>
              <a:off x="9173230" y="5978423"/>
              <a:ext cx="2151529"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MRD</a:t>
              </a:r>
              <a:endParaRPr lang="zh-CN" altLang="en-US" sz="1588" b="1" dirty="0">
                <a:solidFill>
                  <a:schemeClr val="tx1"/>
                </a:solidFill>
              </a:endParaRPr>
            </a:p>
          </p:txBody>
        </p:sp>
        <p:sp>
          <p:nvSpPr>
            <p:cNvPr id="17" name="圆角矩形 127">
              <a:extLst>
                <a:ext uri="{FF2B5EF4-FFF2-40B4-BE49-F238E27FC236}">
                  <a16:creationId xmlns:a16="http://schemas.microsoft.com/office/drawing/2014/main" id="{3230DD23-1947-F94F-B17A-9163D602FD65}"/>
                </a:ext>
              </a:extLst>
            </p:cNvPr>
            <p:cNvSpPr/>
            <p:nvPr/>
          </p:nvSpPr>
          <p:spPr>
            <a:xfrm>
              <a:off x="9065374" y="4432011"/>
              <a:ext cx="2367243" cy="208429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588"/>
            </a:p>
          </p:txBody>
        </p:sp>
        <p:sp>
          <p:nvSpPr>
            <p:cNvPr id="20" name="圆角矩形 124">
              <a:extLst>
                <a:ext uri="{FF2B5EF4-FFF2-40B4-BE49-F238E27FC236}">
                  <a16:creationId xmlns:a16="http://schemas.microsoft.com/office/drawing/2014/main" id="{2F15056A-65C2-2A45-A22C-1FF98CD6AA5A}"/>
                </a:ext>
              </a:extLst>
            </p:cNvPr>
            <p:cNvSpPr/>
            <p:nvPr/>
          </p:nvSpPr>
          <p:spPr>
            <a:xfrm>
              <a:off x="9166227" y="4566482"/>
              <a:ext cx="2165537" cy="4034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Correlation</a:t>
              </a:r>
              <a:endParaRPr lang="zh-CN" altLang="en-US" sz="1588" b="1" dirty="0">
                <a:solidFill>
                  <a:schemeClr val="tx1"/>
                </a:solidFill>
              </a:endParaRPr>
            </a:p>
          </p:txBody>
        </p:sp>
      </p:grpSp>
      <p:sp>
        <p:nvSpPr>
          <p:cNvPr id="21" name="圆角矩形 14">
            <a:extLst>
              <a:ext uri="{FF2B5EF4-FFF2-40B4-BE49-F238E27FC236}">
                <a16:creationId xmlns:a16="http://schemas.microsoft.com/office/drawing/2014/main" id="{225E39D8-0517-7645-A028-BC3311DE4042}"/>
              </a:ext>
            </a:extLst>
          </p:cNvPr>
          <p:cNvSpPr/>
          <p:nvPr/>
        </p:nvSpPr>
        <p:spPr>
          <a:xfrm>
            <a:off x="4832537" y="806823"/>
            <a:ext cx="2622176"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Different Data Types</a:t>
            </a:r>
            <a:endParaRPr lang="zh-CN" altLang="en-US" sz="1588" b="1" dirty="0">
              <a:solidFill>
                <a:schemeClr val="tx1"/>
              </a:solidFill>
            </a:endParaRPr>
          </a:p>
        </p:txBody>
      </p:sp>
      <p:sp>
        <p:nvSpPr>
          <p:cNvPr id="22" name="圆角矩形 15">
            <a:extLst>
              <a:ext uri="{FF2B5EF4-FFF2-40B4-BE49-F238E27FC236}">
                <a16:creationId xmlns:a16="http://schemas.microsoft.com/office/drawing/2014/main" id="{D9A8AF91-0404-974D-B362-6671C0D365FE}"/>
              </a:ext>
            </a:extLst>
          </p:cNvPr>
          <p:cNvSpPr/>
          <p:nvPr/>
        </p:nvSpPr>
        <p:spPr>
          <a:xfrm>
            <a:off x="2473883"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Raw real data </a:t>
            </a:r>
            <a:endParaRPr lang="zh-CN" altLang="en-US" sz="1588" b="1" dirty="0">
              <a:solidFill>
                <a:schemeClr val="tx1"/>
              </a:solidFill>
            </a:endParaRPr>
          </a:p>
        </p:txBody>
      </p:sp>
      <p:sp>
        <p:nvSpPr>
          <p:cNvPr id="23" name="圆角矩形 16">
            <a:extLst>
              <a:ext uri="{FF2B5EF4-FFF2-40B4-BE49-F238E27FC236}">
                <a16:creationId xmlns:a16="http://schemas.microsoft.com/office/drawing/2014/main" id="{273C8E4A-EF25-7046-A9A9-9F058F2F7532}"/>
              </a:ext>
            </a:extLst>
          </p:cNvPr>
          <p:cNvSpPr/>
          <p:nvPr/>
        </p:nvSpPr>
        <p:spPr>
          <a:xfrm>
            <a:off x="8003616" y="1944305"/>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Simulation data </a:t>
            </a:r>
            <a:endParaRPr lang="zh-CN" altLang="en-US" sz="1588" b="1" dirty="0">
              <a:solidFill>
                <a:schemeClr val="tx1"/>
              </a:solidFill>
            </a:endParaRPr>
          </a:p>
        </p:txBody>
      </p:sp>
      <p:cxnSp>
        <p:nvCxnSpPr>
          <p:cNvPr id="24" name="肘形连接符 21">
            <a:extLst>
              <a:ext uri="{FF2B5EF4-FFF2-40B4-BE49-F238E27FC236}">
                <a16:creationId xmlns:a16="http://schemas.microsoft.com/office/drawing/2014/main" id="{6FB63981-879B-8A49-B02F-3A2331752D1E}"/>
              </a:ext>
            </a:extLst>
          </p:cNvPr>
          <p:cNvCxnSpPr>
            <a:stCxn id="21" idx="2"/>
            <a:endCxn id="22" idx="0"/>
          </p:cNvCxnSpPr>
          <p:nvPr/>
        </p:nvCxnSpPr>
        <p:spPr>
          <a:xfrm rot="5400000">
            <a:off x="4513219" y="313899"/>
            <a:ext cx="532364" cy="27284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形状 23">
            <a:extLst>
              <a:ext uri="{FF2B5EF4-FFF2-40B4-BE49-F238E27FC236}">
                <a16:creationId xmlns:a16="http://schemas.microsoft.com/office/drawing/2014/main" id="{9C129E2E-95DC-5241-850E-22294129D319}"/>
              </a:ext>
            </a:extLst>
          </p:cNvPr>
          <p:cNvCxnSpPr>
            <a:cxnSpLocks/>
            <a:endCxn id="23" idx="0"/>
          </p:cNvCxnSpPr>
          <p:nvPr/>
        </p:nvCxnSpPr>
        <p:spPr>
          <a:xfrm>
            <a:off x="6143625" y="1680882"/>
            <a:ext cx="2801285" cy="26342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圆角矩形 25">
            <a:extLst>
              <a:ext uri="{FF2B5EF4-FFF2-40B4-BE49-F238E27FC236}">
                <a16:creationId xmlns:a16="http://schemas.microsoft.com/office/drawing/2014/main" id="{289DA163-9C19-0443-8D91-4F993F680235}"/>
              </a:ext>
            </a:extLst>
          </p:cNvPr>
          <p:cNvSpPr/>
          <p:nvPr/>
        </p:nvSpPr>
        <p:spPr>
          <a:xfrm>
            <a:off x="860236" y="3020070"/>
            <a:ext cx="2689412"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Multiple replicates </a:t>
            </a:r>
          </a:p>
          <a:p>
            <a:pPr algn="ctr"/>
            <a:r>
              <a:rPr lang="en-US" altLang="zh-CN" sz="1412" b="1" dirty="0">
                <a:solidFill>
                  <a:srgbClr val="FF0000"/>
                </a:solidFill>
              </a:rPr>
              <a:t>(no ground truth)</a:t>
            </a:r>
            <a:endParaRPr lang="zh-CN" altLang="en-US" sz="1412" b="1" dirty="0">
              <a:solidFill>
                <a:srgbClr val="FF0000"/>
              </a:solidFill>
            </a:endParaRPr>
          </a:p>
        </p:txBody>
      </p:sp>
      <p:sp>
        <p:nvSpPr>
          <p:cNvPr id="27" name="圆角矩形 26">
            <a:extLst>
              <a:ext uri="{FF2B5EF4-FFF2-40B4-BE49-F238E27FC236}">
                <a16:creationId xmlns:a16="http://schemas.microsoft.com/office/drawing/2014/main" id="{CD5F2FA9-EBE9-FE43-8933-E6763AC1D715}"/>
              </a:ext>
            </a:extLst>
          </p:cNvPr>
          <p:cNvSpPr/>
          <p:nvPr/>
        </p:nvSpPr>
        <p:spPr>
          <a:xfrm>
            <a:off x="9012145"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Single replicate data</a:t>
            </a:r>
          </a:p>
          <a:p>
            <a:pPr algn="ctr"/>
            <a:r>
              <a:rPr lang="en-US" altLang="zh-CN" sz="1412" b="1" dirty="0">
                <a:solidFill>
                  <a:schemeClr val="tx1"/>
                </a:solidFill>
              </a:rPr>
              <a:t>(</a:t>
            </a:r>
            <a:r>
              <a:rPr lang="en-US" altLang="zh-CN" sz="1412" b="1" dirty="0">
                <a:solidFill>
                  <a:srgbClr val="FF0000"/>
                </a:solidFill>
              </a:rPr>
              <a:t>ground truth is available</a:t>
            </a:r>
            <a:r>
              <a:rPr lang="en-US" altLang="zh-CN" sz="1412" b="1" dirty="0">
                <a:solidFill>
                  <a:schemeClr val="tx1"/>
                </a:solidFill>
              </a:rPr>
              <a:t>)</a:t>
            </a:r>
            <a:endParaRPr lang="zh-CN" altLang="en-US" sz="1412" b="1" dirty="0">
              <a:solidFill>
                <a:schemeClr val="tx1"/>
              </a:solidFill>
            </a:endParaRPr>
          </a:p>
        </p:txBody>
      </p:sp>
      <p:cxnSp>
        <p:nvCxnSpPr>
          <p:cNvPr id="28" name="肘形连接符 68">
            <a:extLst>
              <a:ext uri="{FF2B5EF4-FFF2-40B4-BE49-F238E27FC236}">
                <a16:creationId xmlns:a16="http://schemas.microsoft.com/office/drawing/2014/main" id="{DDA4AA36-E191-A648-AE65-45A9EE151756}"/>
              </a:ext>
            </a:extLst>
          </p:cNvPr>
          <p:cNvCxnSpPr>
            <a:stCxn id="22" idx="2"/>
            <a:endCxn id="26" idx="0"/>
          </p:cNvCxnSpPr>
          <p:nvPr/>
        </p:nvCxnSpPr>
        <p:spPr>
          <a:xfrm rot="5400000">
            <a:off x="2574736" y="2179629"/>
            <a:ext cx="470647" cy="1210235"/>
          </a:xfrm>
          <a:prstGeom prst="bentConnector3">
            <a:avLst>
              <a:gd name="adj1" fmla="val 2967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肘形连接符 74">
            <a:extLst>
              <a:ext uri="{FF2B5EF4-FFF2-40B4-BE49-F238E27FC236}">
                <a16:creationId xmlns:a16="http://schemas.microsoft.com/office/drawing/2014/main" id="{DD0875B2-40B9-5E4F-BF5E-F8E6124F4740}"/>
              </a:ext>
            </a:extLst>
          </p:cNvPr>
          <p:cNvCxnSpPr>
            <a:stCxn id="23" idx="2"/>
            <a:endCxn id="27" idx="0"/>
          </p:cNvCxnSpPr>
          <p:nvPr/>
        </p:nvCxnSpPr>
        <p:spPr>
          <a:xfrm rot="16200000" flipH="1">
            <a:off x="9393289" y="2101043"/>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圆角矩形 25">
            <a:extLst>
              <a:ext uri="{FF2B5EF4-FFF2-40B4-BE49-F238E27FC236}">
                <a16:creationId xmlns:a16="http://schemas.microsoft.com/office/drawing/2014/main" id="{A8723908-50D7-BC45-A231-B8E7194AD2DA}"/>
              </a:ext>
            </a:extLst>
          </p:cNvPr>
          <p:cNvSpPr/>
          <p:nvPr/>
        </p:nvSpPr>
        <p:spPr>
          <a:xfrm>
            <a:off x="3708944" y="2992913"/>
            <a:ext cx="2199487"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Cell mixture data</a:t>
            </a:r>
          </a:p>
          <a:p>
            <a:pPr algn="ctr"/>
            <a:r>
              <a:rPr lang="en-US" altLang="zh-CN" sz="1412" b="1" dirty="0">
                <a:solidFill>
                  <a:srgbClr val="FF0000"/>
                </a:solidFill>
              </a:rPr>
              <a:t>(expected vs observed)</a:t>
            </a:r>
            <a:endParaRPr lang="zh-CN" altLang="en-US" sz="1412" b="1" dirty="0">
              <a:solidFill>
                <a:srgbClr val="FF0000"/>
              </a:solidFill>
            </a:endParaRPr>
          </a:p>
        </p:txBody>
      </p:sp>
      <p:cxnSp>
        <p:nvCxnSpPr>
          <p:cNvPr id="32" name="肘形连接符 68">
            <a:extLst>
              <a:ext uri="{FF2B5EF4-FFF2-40B4-BE49-F238E27FC236}">
                <a16:creationId xmlns:a16="http://schemas.microsoft.com/office/drawing/2014/main" id="{C9D4F3CE-1DDD-3445-A6C4-04F4E3F11D14}"/>
              </a:ext>
            </a:extLst>
          </p:cNvPr>
          <p:cNvCxnSpPr>
            <a:cxnSpLocks/>
          </p:cNvCxnSpPr>
          <p:nvPr/>
        </p:nvCxnSpPr>
        <p:spPr>
          <a:xfrm>
            <a:off x="3415177" y="2688495"/>
            <a:ext cx="1393511" cy="29690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圆角矩形 15">
            <a:extLst>
              <a:ext uri="{FF2B5EF4-FFF2-40B4-BE49-F238E27FC236}">
                <a16:creationId xmlns:a16="http://schemas.microsoft.com/office/drawing/2014/main" id="{499C09D4-8956-7446-9FCD-02BD263219B9}"/>
              </a:ext>
            </a:extLst>
          </p:cNvPr>
          <p:cNvSpPr/>
          <p:nvPr/>
        </p:nvSpPr>
        <p:spPr>
          <a:xfrm>
            <a:off x="5201665" y="1963502"/>
            <a:ext cx="1882588" cy="605118"/>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588" b="1" dirty="0">
                <a:solidFill>
                  <a:schemeClr val="tx1"/>
                </a:solidFill>
              </a:rPr>
              <a:t>Synthetic data </a:t>
            </a:r>
            <a:endParaRPr lang="zh-CN" altLang="en-US" sz="1588" b="1" dirty="0">
              <a:solidFill>
                <a:schemeClr val="tx1"/>
              </a:solidFill>
            </a:endParaRPr>
          </a:p>
        </p:txBody>
      </p:sp>
      <p:sp>
        <p:nvSpPr>
          <p:cNvPr id="41" name="圆角矩形 25">
            <a:extLst>
              <a:ext uri="{FF2B5EF4-FFF2-40B4-BE49-F238E27FC236}">
                <a16:creationId xmlns:a16="http://schemas.microsoft.com/office/drawing/2014/main" id="{314FB387-F297-3A41-87DB-0687DA913867}"/>
              </a:ext>
            </a:extLst>
          </p:cNvPr>
          <p:cNvSpPr/>
          <p:nvPr/>
        </p:nvSpPr>
        <p:spPr>
          <a:xfrm>
            <a:off x="6149414" y="2956750"/>
            <a:ext cx="2473699" cy="80682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12" b="1" dirty="0">
                <a:solidFill>
                  <a:schemeClr val="tx1"/>
                </a:solidFill>
              </a:rPr>
              <a:t>SIRV data</a:t>
            </a:r>
          </a:p>
          <a:p>
            <a:pPr algn="ctr"/>
            <a:r>
              <a:rPr lang="en-US" altLang="zh-CN" sz="1412" b="1" dirty="0">
                <a:solidFill>
                  <a:srgbClr val="FF0000"/>
                </a:solidFill>
              </a:rPr>
              <a:t>(ground truth is available)</a:t>
            </a:r>
            <a:endParaRPr lang="zh-CN" altLang="en-US" sz="1412" b="1" dirty="0">
              <a:solidFill>
                <a:srgbClr val="FF0000"/>
              </a:solidFill>
            </a:endParaRPr>
          </a:p>
        </p:txBody>
      </p:sp>
      <p:cxnSp>
        <p:nvCxnSpPr>
          <p:cNvPr id="45" name="肘形连接符 21">
            <a:extLst>
              <a:ext uri="{FF2B5EF4-FFF2-40B4-BE49-F238E27FC236}">
                <a16:creationId xmlns:a16="http://schemas.microsoft.com/office/drawing/2014/main" id="{43A90F63-98BE-9246-9025-C815295ED470}"/>
              </a:ext>
            </a:extLst>
          </p:cNvPr>
          <p:cNvCxnSpPr>
            <a:cxnSpLocks/>
          </p:cNvCxnSpPr>
          <p:nvPr/>
        </p:nvCxnSpPr>
        <p:spPr>
          <a:xfrm rot="5400000">
            <a:off x="8550095" y="2659424"/>
            <a:ext cx="601202" cy="280950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形状 23">
            <a:extLst>
              <a:ext uri="{FF2B5EF4-FFF2-40B4-BE49-F238E27FC236}">
                <a16:creationId xmlns:a16="http://schemas.microsoft.com/office/drawing/2014/main" id="{DDCDF13E-0B8A-DC49-AF04-527AF3351EC2}"/>
              </a:ext>
            </a:extLst>
          </p:cNvPr>
          <p:cNvCxnSpPr>
            <a:cxnSpLocks/>
            <a:stCxn id="31" idx="2"/>
          </p:cNvCxnSpPr>
          <p:nvPr/>
        </p:nvCxnSpPr>
        <p:spPr>
          <a:xfrm rot="16200000" flipH="1">
            <a:off x="5991870" y="2616555"/>
            <a:ext cx="264438" cy="2630802"/>
          </a:xfrm>
          <a:prstGeom prst="bentConnector2">
            <a:avLst/>
          </a:prstGeom>
          <a:ln>
            <a:tailEnd type="none"/>
          </a:ln>
        </p:spPr>
        <p:style>
          <a:lnRef idx="2">
            <a:schemeClr val="accent1"/>
          </a:lnRef>
          <a:fillRef idx="0">
            <a:schemeClr val="accent1"/>
          </a:fillRef>
          <a:effectRef idx="1">
            <a:schemeClr val="accent1"/>
          </a:effectRef>
          <a:fontRef idx="minor">
            <a:schemeClr val="tx1"/>
          </a:fontRef>
        </p:style>
      </p:cxnSp>
      <p:cxnSp>
        <p:nvCxnSpPr>
          <p:cNvPr id="54" name="形状 23">
            <a:extLst>
              <a:ext uri="{FF2B5EF4-FFF2-40B4-BE49-F238E27FC236}">
                <a16:creationId xmlns:a16="http://schemas.microsoft.com/office/drawing/2014/main" id="{DEB98809-80A8-994F-A9B9-008F616FE1A8}"/>
              </a:ext>
            </a:extLst>
          </p:cNvPr>
          <p:cNvCxnSpPr>
            <a:cxnSpLocks/>
          </p:cNvCxnSpPr>
          <p:nvPr/>
        </p:nvCxnSpPr>
        <p:spPr>
          <a:xfrm rot="16200000" flipH="1">
            <a:off x="5987969" y="1815924"/>
            <a:ext cx="309982"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肘形连接符 74">
            <a:extLst>
              <a:ext uri="{FF2B5EF4-FFF2-40B4-BE49-F238E27FC236}">
                <a16:creationId xmlns:a16="http://schemas.microsoft.com/office/drawing/2014/main" id="{59470568-C051-9D45-B3B0-A28F9403EFC6}"/>
              </a:ext>
            </a:extLst>
          </p:cNvPr>
          <p:cNvCxnSpPr>
            <a:cxnSpLocks/>
          </p:cNvCxnSpPr>
          <p:nvPr/>
        </p:nvCxnSpPr>
        <p:spPr>
          <a:xfrm rot="16200000" flipH="1">
            <a:off x="6591338" y="2110117"/>
            <a:ext cx="407327" cy="130408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形状 23">
            <a:extLst>
              <a:ext uri="{FF2B5EF4-FFF2-40B4-BE49-F238E27FC236}">
                <a16:creationId xmlns:a16="http://schemas.microsoft.com/office/drawing/2014/main" id="{3821B17B-5547-E346-81F4-BB301E9D724A}"/>
              </a:ext>
            </a:extLst>
          </p:cNvPr>
          <p:cNvCxnSpPr>
            <a:cxnSpLocks/>
          </p:cNvCxnSpPr>
          <p:nvPr/>
        </p:nvCxnSpPr>
        <p:spPr>
          <a:xfrm rot="16200000" flipH="1">
            <a:off x="7290955" y="3915502"/>
            <a:ext cx="309982" cy="1"/>
          </a:xfrm>
          <a:prstGeom prst="bentConnector3">
            <a:avLst>
              <a:gd name="adj1" fmla="val 50000"/>
            </a:avLst>
          </a:prstGeom>
          <a:ln>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6843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14571</TotalTime>
  <Words>2240</Words>
  <Application>Microsoft Macintosh PowerPoint</Application>
  <PresentationFormat>Widescreen</PresentationFormat>
  <Paragraphs>489</Paragraphs>
  <Slides>42</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 Math</vt:lpstr>
      <vt:lpstr>Courier New</vt:lpstr>
      <vt:lpstr>Wingdings</vt:lpstr>
      <vt:lpstr>Office Theme</vt:lpstr>
      <vt:lpstr>PowerPoint Presentation</vt:lpstr>
      <vt:lpstr>Outline</vt:lpstr>
      <vt:lpstr>PowerPoint Presentation</vt:lpstr>
      <vt:lpstr>The LRGASP Challenge 2: Transcript quantification</vt:lpstr>
      <vt:lpstr>Overview of submission results in Challenge 2</vt:lpstr>
      <vt:lpstr>Complexity of annotations in different tools</vt:lpstr>
      <vt:lpstr>Performance measures for different data types</vt:lpstr>
      <vt:lpstr>Performance measures for different data types</vt:lpstr>
      <vt:lpstr>Performance measures for different data types</vt:lpstr>
      <vt:lpstr>PowerPoint Presentation</vt:lpstr>
      <vt:lpstr>Performance measures for different data types</vt:lpstr>
      <vt:lpstr>Irreproducibility and ACVC</vt:lpstr>
      <vt:lpstr>Irreproducibility and ACVC of different tools</vt:lpstr>
      <vt:lpstr>Irreproducibility and ACVC of different protocols</vt:lpstr>
      <vt:lpstr>Irreproducibility and ACVC of different platforms</vt:lpstr>
      <vt:lpstr>Irreproducibility Versus Isoform abundances (H1-hESC)</vt:lpstr>
      <vt:lpstr>Consistency and ACC</vt:lpstr>
      <vt:lpstr>Consistency and ACC of different tools</vt:lpstr>
      <vt:lpstr>Consistency and ACC of different protocols</vt:lpstr>
      <vt:lpstr>Consistency and ACC of different platforms</vt:lpstr>
      <vt:lpstr>Consistency Versus Isoform abundances (H1-hESC)</vt:lpstr>
      <vt:lpstr>Resolution Entropy (RE)</vt:lpstr>
      <vt:lpstr>RE in different tools, protocols and platforms</vt:lpstr>
      <vt:lpstr>Performance measures for different data types</vt:lpstr>
      <vt:lpstr>Evaluation based on the cell mixture experiments</vt:lpstr>
      <vt:lpstr>Evaluate isoform expression using the cell mixing experiment</vt:lpstr>
      <vt:lpstr>Evaluation metrics</vt:lpstr>
      <vt:lpstr>SCC, MRD and NRMSE of different tools</vt:lpstr>
      <vt:lpstr>SCC, MRD and NRMSE of different protocols</vt:lpstr>
      <vt:lpstr>SCC, MRD and NRMSE of different Platforms</vt:lpstr>
      <vt:lpstr>MRD versus isoform abundance</vt:lpstr>
      <vt:lpstr>PowerPoint Presentation</vt:lpstr>
      <vt:lpstr>Performance measures for different data types</vt:lpstr>
      <vt:lpstr>Overview of SIRV set-4 data</vt:lpstr>
      <vt:lpstr>Evaluation metrics</vt:lpstr>
      <vt:lpstr>Evaluation in SIRV set-4 data</vt:lpstr>
      <vt:lpstr>Evaluation in SIRV set-4 data</vt:lpstr>
      <vt:lpstr>Performance measures for different data types</vt:lpstr>
      <vt:lpstr>Evaluation in simulation data</vt:lpstr>
      <vt:lpstr>Evaluation in simulation data</vt:lpstr>
      <vt:lpstr>MRD versus isoform abundances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 Haoran</dc:creator>
  <cp:lastModifiedBy>Jane Loveland</cp:lastModifiedBy>
  <cp:revision>448</cp:revision>
  <dcterms:created xsi:type="dcterms:W3CDTF">2021-07-04T18:31:25Z</dcterms:created>
  <dcterms:modified xsi:type="dcterms:W3CDTF">2022-03-04T10:22:40Z</dcterms:modified>
</cp:coreProperties>
</file>